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718" r:id="rId3"/>
    <p:sldMasterId id="2147483737" r:id="rId4"/>
  </p:sldMasterIdLst>
  <p:notesMasterIdLst>
    <p:notesMasterId r:id="rId36"/>
  </p:notesMasterIdLst>
  <p:sldIdLst>
    <p:sldId id="1807" r:id="rId5"/>
    <p:sldId id="1893" r:id="rId6"/>
    <p:sldId id="1885" r:id="rId7"/>
    <p:sldId id="1925" r:id="rId8"/>
    <p:sldId id="1808" r:id="rId9"/>
    <p:sldId id="1688" r:id="rId10"/>
    <p:sldId id="1806" r:id="rId11"/>
    <p:sldId id="1887" r:id="rId12"/>
    <p:sldId id="1908" r:id="rId13"/>
    <p:sldId id="1900" r:id="rId14"/>
    <p:sldId id="1926" r:id="rId15"/>
    <p:sldId id="1892" r:id="rId16"/>
    <p:sldId id="1918" r:id="rId17"/>
    <p:sldId id="1919" r:id="rId18"/>
    <p:sldId id="1909" r:id="rId19"/>
    <p:sldId id="1916" r:id="rId20"/>
    <p:sldId id="1917" r:id="rId21"/>
    <p:sldId id="1889" r:id="rId22"/>
    <p:sldId id="1921" r:id="rId23"/>
    <p:sldId id="1793" r:id="rId24"/>
    <p:sldId id="556" r:id="rId25"/>
    <p:sldId id="1922" r:id="rId26"/>
    <p:sldId id="570" r:id="rId27"/>
    <p:sldId id="571" r:id="rId28"/>
    <p:sldId id="1693" r:id="rId29"/>
    <p:sldId id="1923" r:id="rId30"/>
    <p:sldId id="572" r:id="rId31"/>
    <p:sldId id="1791" r:id="rId32"/>
    <p:sldId id="1924" r:id="rId33"/>
    <p:sldId id="1859" r:id="rId34"/>
    <p:sldId id="175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E7B"/>
    <a:srgbClr val="595959"/>
    <a:srgbClr val="026664"/>
    <a:srgbClr val="1D92CD"/>
    <a:srgbClr val="53B6E7"/>
    <a:srgbClr val="FFFFFF"/>
    <a:srgbClr val="90D0F0"/>
    <a:srgbClr val="ABD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42" autoAdjust="0"/>
    <p:restoredTop sz="96327" autoAdjust="0"/>
  </p:normalViewPr>
  <p:slideViewPr>
    <p:cSldViewPr snapToGrid="0">
      <p:cViewPr>
        <p:scale>
          <a:sx n="60" d="100"/>
          <a:sy n="60" d="100"/>
        </p:scale>
        <p:origin x="380" y="28"/>
      </p:cViewPr>
      <p:guideLst/>
    </p:cSldViewPr>
  </p:slideViewPr>
  <p:outlineViewPr>
    <p:cViewPr>
      <p:scale>
        <a:sx n="33" d="100"/>
        <a:sy n="33" d="100"/>
      </p:scale>
      <p:origin x="0" y="-8496"/>
    </p:cViewPr>
  </p:outlineViewPr>
  <p:notesTextViewPr>
    <p:cViewPr>
      <p:scale>
        <a:sx n="3" d="2"/>
        <a:sy n="3" d="2"/>
      </p:scale>
      <p:origin x="0" y="0"/>
    </p:cViewPr>
  </p:notesTextViewPr>
  <p:sorterViewPr>
    <p:cViewPr>
      <p:scale>
        <a:sx n="60" d="100"/>
        <a:sy n="60" d="100"/>
      </p:scale>
      <p:origin x="0" y="-7788"/>
    </p:cViewPr>
  </p:sorterViewPr>
  <p:notesViewPr>
    <p:cSldViewPr snapToGrid="0">
      <p:cViewPr varScale="1">
        <p:scale>
          <a:sx n="78" d="100"/>
          <a:sy n="78" d="100"/>
        </p:scale>
        <p:origin x="204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068C6-7325-408C-921E-B389FF684A63}" type="datetimeFigureOut">
              <a:rPr lang="en-GB" smtClean="0"/>
              <a:t>08/10/2024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26FEE-2901-4F80-B040-94DEDE5C3ECF}" type="slidenum">
              <a:rPr lang="en-GB" smtClean="0"/>
              <a:t>‹#›</a:t>
            </a:fld>
            <a:endParaRPr lang="en-GB"/>
          </a:p>
        </p:txBody>
      </p:sp>
    </p:spTree>
    <p:extLst>
      <p:ext uri="{BB962C8B-B14F-4D97-AF65-F5344CB8AC3E}">
        <p14:creationId xmlns:p14="http://schemas.microsoft.com/office/powerpoint/2010/main" val="147543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252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986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84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001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01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371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5725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248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488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249457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61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386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956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2561001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2907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16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354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342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jpg"/><Relationship Id="rId1" Type="http://schemas.openxmlformats.org/officeDocument/2006/relationships/slideMaster" Target="../slideMasters/slideMaster3.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3.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1783"/>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dirty="0"/>
              <a:t>Click icon to insert picture, or leave unchanged for plain colour fill</a:t>
            </a:r>
          </a:p>
        </p:txBody>
      </p:sp>
      <p:pic>
        <p:nvPicPr>
          <p:cNvPr id="13" name="Image 12" descr="Une image contenant graphique&#10;&#10;Description générée automatiquement">
            <a:extLst>
              <a:ext uri="{FF2B5EF4-FFF2-40B4-BE49-F238E27FC236}">
                <a16:creationId xmlns:a16="http://schemas.microsoft.com/office/drawing/2014/main" id="{44D71FCF-EA5E-8479-6F2B-72C3D208D4A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129" y="923230"/>
            <a:ext cx="5571956" cy="3944045"/>
          </a:xfrm>
          <a:prstGeom prst="rect">
            <a:avLst/>
          </a:prstGeom>
        </p:spPr>
      </p:pic>
      <p:sp>
        <p:nvSpPr>
          <p:cNvPr id="2" name="Rectangle 1">
            <a:extLst>
              <a:ext uri="{FF2B5EF4-FFF2-40B4-BE49-F238E27FC236}">
                <a16:creationId xmlns:a16="http://schemas.microsoft.com/office/drawing/2014/main" id="{F58D5E24-CD83-68A3-3B36-4C119B84E6BB}"/>
              </a:ext>
            </a:extLst>
          </p:cNvPr>
          <p:cNvSpPr/>
          <p:nvPr userDrawn="1"/>
        </p:nvSpPr>
        <p:spPr>
          <a:xfrm>
            <a:off x="0" y="1375954"/>
            <a:ext cx="107156" cy="400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a:t>
            </a:r>
          </a:p>
        </p:txBody>
      </p:sp>
    </p:spTree>
    <p:extLst>
      <p:ext uri="{BB962C8B-B14F-4D97-AF65-F5344CB8AC3E}">
        <p14:creationId xmlns:p14="http://schemas.microsoft.com/office/powerpoint/2010/main" val="31661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90538" y="2641067"/>
            <a:ext cx="7200000" cy="608525"/>
          </a:xfrm>
        </p:spPr>
        <p:txBody>
          <a:bodyPr bIns="54000" anchor="t" anchorCtr="0">
            <a:noAutofit/>
          </a:bodyPr>
          <a:lstStyle>
            <a:lvl1pPr>
              <a:lnSpc>
                <a:spcPct val="90000"/>
              </a:lnSpc>
              <a:defRPr sz="4000">
                <a:solidFill>
                  <a:schemeClr val="accent1"/>
                </a:solidFill>
              </a:defRPr>
            </a:lvl1pPr>
          </a:lstStyle>
          <a:p>
            <a:r>
              <a:rPr lang="fr-FR" dirty="0"/>
              <a:t>Modifiez le style du titre</a:t>
            </a:r>
            <a:endParaRPr lang="en-GB" dirty="0"/>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19537"/>
            <a:ext cx="214312" cy="251584"/>
          </a:xfrm>
          <a:prstGeom prst="rect">
            <a:avLst/>
          </a:prstGeom>
        </p:spPr>
      </p:pic>
      <p:sp>
        <p:nvSpPr>
          <p:cNvPr id="6" name="Rectangle 5">
            <a:extLst>
              <a:ext uri="{FF2B5EF4-FFF2-40B4-BE49-F238E27FC236}">
                <a16:creationId xmlns:a16="http://schemas.microsoft.com/office/drawing/2014/main" id="{1FF2130F-D16B-A5B5-BB89-12F67595954D}"/>
              </a:ext>
            </a:extLst>
          </p:cNvPr>
          <p:cNvSpPr/>
          <p:nvPr userDrawn="1"/>
        </p:nvSpPr>
        <p:spPr>
          <a:xfrm>
            <a:off x="0" y="1436914"/>
            <a:ext cx="107156"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7757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6" name="Slide Number Placeholder 5"/>
          <p:cNvSpPr>
            <a:spLocks noGrp="1"/>
          </p:cNvSpPr>
          <p:nvPr>
            <p:ph type="sldNum" sz="quarter" idx="12"/>
          </p:nvPr>
        </p:nvSpPr>
        <p:spPr>
          <a:xfrm>
            <a:off x="11161462" y="6870450"/>
            <a:ext cx="540000" cy="288000"/>
          </a:xfrm>
          <a:prstGeom prst="rect">
            <a:avLst/>
          </a:prstGeo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4" name="Rectangle 3">
            <a:extLst>
              <a:ext uri="{FF2B5EF4-FFF2-40B4-BE49-F238E27FC236}">
                <a16:creationId xmlns:a16="http://schemas.microsoft.com/office/drawing/2014/main" id="{3632B498-CDA9-F3AE-7A36-19EDA16C707A}"/>
              </a:ext>
            </a:extLst>
          </p:cNvPr>
          <p:cNvSpPr/>
          <p:nvPr userDrawn="1"/>
        </p:nvSpPr>
        <p:spPr>
          <a:xfrm>
            <a:off x="0" y="1436914"/>
            <a:ext cx="107156"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7204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8" name="Image 7" descr="Une image contenant graphique&#10;&#10;Description générée automatiquement">
            <a:extLst>
              <a:ext uri="{FF2B5EF4-FFF2-40B4-BE49-F238E27FC236}">
                <a16:creationId xmlns:a16="http://schemas.microsoft.com/office/drawing/2014/main" id="{7954AA40-1C35-7A9D-0EA1-71111687509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69144" y="3309557"/>
            <a:ext cx="4487026" cy="3176090"/>
          </a:xfrm>
          <a:prstGeom prst="rect">
            <a:avLst/>
          </a:prstGeom>
        </p:spPr>
      </p:pic>
      <p:sp>
        <p:nvSpPr>
          <p:cNvPr id="4" name="Rectangle 3">
            <a:extLst>
              <a:ext uri="{FF2B5EF4-FFF2-40B4-BE49-F238E27FC236}">
                <a16:creationId xmlns:a16="http://schemas.microsoft.com/office/drawing/2014/main" id="{0BAE1472-A0B0-1D08-AF7F-25FF4E7EF222}"/>
              </a:ext>
            </a:extLst>
          </p:cNvPr>
          <p:cNvSpPr/>
          <p:nvPr userDrawn="1"/>
        </p:nvSpPr>
        <p:spPr>
          <a:xfrm>
            <a:off x="0" y="1436914"/>
            <a:ext cx="107156"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1999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hoto">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6" name="Slide Number Placeholder 5"/>
          <p:cNvSpPr>
            <a:spLocks noGrp="1"/>
          </p:cNvSpPr>
          <p:nvPr>
            <p:ph type="sldNum" sz="quarter" idx="12"/>
          </p:nvPr>
        </p:nvSpPr>
        <p:spPr>
          <a:xfrm>
            <a:off x="11161462" y="6870450"/>
            <a:ext cx="540000" cy="288000"/>
          </a:xfrm>
          <a:prstGeom prst="rect">
            <a:avLst/>
          </a:prstGeo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602" y="490538"/>
            <a:ext cx="1371472"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4" name="Footer Placeholder 4">
            <a:extLst>
              <a:ext uri="{FF2B5EF4-FFF2-40B4-BE49-F238E27FC236}">
                <a16:creationId xmlns:a16="http://schemas.microsoft.com/office/drawing/2014/main" id="{215BF953-CABC-58AC-332A-60FB2B732AC2}"/>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bg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
        <p:nvSpPr>
          <p:cNvPr id="5" name="ZoneTexte 4">
            <a:extLst>
              <a:ext uri="{FF2B5EF4-FFF2-40B4-BE49-F238E27FC236}">
                <a16:creationId xmlns:a16="http://schemas.microsoft.com/office/drawing/2014/main" id="{F4E22453-F711-2367-A4B8-1418C8D5DE50}"/>
              </a:ext>
            </a:extLst>
          </p:cNvPr>
          <p:cNvSpPr txBox="1"/>
          <p:nvPr userDrawn="1"/>
        </p:nvSpPr>
        <p:spPr>
          <a:xfrm>
            <a:off x="10320258" y="6489719"/>
            <a:ext cx="1496291" cy="246221"/>
          </a:xfrm>
          <a:prstGeom prst="rect">
            <a:avLst/>
          </a:prstGeom>
          <a:noFill/>
          <a:ln>
            <a:noFill/>
          </a:ln>
        </p:spPr>
        <p:txBody>
          <a:bodyPr wrap="square" rtlCol="0">
            <a:spAutoFit/>
          </a:bodyPr>
          <a:lstStyle/>
          <a:p>
            <a:r>
              <a:rPr lang="fr-CH" sz="1000" b="1" i="0" u="none" strike="noStrike" dirty="0" err="1">
                <a:solidFill>
                  <a:schemeClr val="bg1"/>
                </a:solidFill>
                <a:effectLst/>
                <a:latin typeface="Arial" panose="020B0604020202020204" pitchFamily="34" charset="0"/>
              </a:rPr>
              <a:t>ilo.org</a:t>
            </a:r>
            <a:r>
              <a:rPr lang="fr-CH" sz="1000" b="1" i="0" u="none" strike="noStrike" dirty="0">
                <a:solidFill>
                  <a:schemeClr val="bg1"/>
                </a:solidFill>
                <a:effectLst/>
                <a:latin typeface="Arial" panose="020B0604020202020204" pitchFamily="34" charset="0"/>
              </a:rPr>
              <a:t>/</a:t>
            </a:r>
            <a:r>
              <a:rPr lang="fr-CH" sz="1000" b="1" i="0" u="none" strike="noStrike" dirty="0" err="1">
                <a:solidFill>
                  <a:schemeClr val="bg1"/>
                </a:solidFill>
                <a:effectLst/>
                <a:latin typeface="Arial" panose="020B0604020202020204" pitchFamily="34" charset="0"/>
              </a:rPr>
              <a:t>icls</a:t>
            </a:r>
            <a:endParaRPr lang="fr-FR" sz="1000" b="1" dirty="0">
              <a:ln>
                <a:noFill/>
              </a:ln>
              <a:solidFill>
                <a:schemeClr val="bg1"/>
              </a:solidFill>
            </a:endParaRPr>
          </a:p>
        </p:txBody>
      </p:sp>
      <p:pic>
        <p:nvPicPr>
          <p:cNvPr id="10" name="Picture 10">
            <a:extLst>
              <a:ext uri="{FF2B5EF4-FFF2-40B4-BE49-F238E27FC236}">
                <a16:creationId xmlns:a16="http://schemas.microsoft.com/office/drawing/2014/main" id="{F1A23B1B-3D61-BDF1-884B-AAB82313E1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1338" y="6567140"/>
            <a:ext cx="77840" cy="91378"/>
          </a:xfrm>
          <a:prstGeom prst="rect">
            <a:avLst/>
          </a:prstGeom>
        </p:spPr>
      </p:pic>
    </p:spTree>
    <p:extLst>
      <p:ext uri="{BB962C8B-B14F-4D97-AF65-F5344CB8AC3E}">
        <p14:creationId xmlns:p14="http://schemas.microsoft.com/office/powerpoint/2010/main" val="3808222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atter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4" name="Rectangle 3">
            <a:extLst>
              <a:ext uri="{FF2B5EF4-FFF2-40B4-BE49-F238E27FC236}">
                <a16:creationId xmlns:a16="http://schemas.microsoft.com/office/drawing/2014/main" id="{95A31F67-EB05-2760-9387-583821E7F294}"/>
              </a:ext>
            </a:extLst>
          </p:cNvPr>
          <p:cNvSpPr/>
          <p:nvPr userDrawn="1"/>
        </p:nvSpPr>
        <p:spPr>
          <a:xfrm>
            <a:off x="0" y="1436914"/>
            <a:ext cx="107156"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06282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Footer Placeholder 4">
            <a:extLst>
              <a:ext uri="{FF2B5EF4-FFF2-40B4-BE49-F238E27FC236}">
                <a16:creationId xmlns:a16="http://schemas.microsoft.com/office/drawing/2014/main" id="{731EAB93-1065-4A7D-BCC6-17BF6A2E154A}"/>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264208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7152338-C35E-6D19-D0BF-00F373381C2B}"/>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1711956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2645731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3530695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1556" y="509660"/>
            <a:ext cx="9373600" cy="720000"/>
          </a:xfrm>
        </p:spPr>
        <p:txBody>
          <a:bodyPr/>
          <a:lstStyle>
            <a:lvl1pPr marL="367723" indent="-367723">
              <a:defRPr sz="1896">
                <a:solidFill>
                  <a:schemeClr val="tx2">
                    <a:lumMod val="75000"/>
                    <a:lumOff val="25000"/>
                  </a:schemeClr>
                </a:solidFill>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90538" y="1890713"/>
            <a:ext cx="5360400" cy="4574743"/>
          </a:xfrm>
        </p:spPr>
        <p:txBody>
          <a:bodyPr lIns="36000" tIns="36000" rIns="36000" bIns="36000"/>
          <a:lstStyle>
            <a:lvl1pPr>
              <a:spcBef>
                <a:spcPts val="406"/>
              </a:spcBef>
              <a:defRPr>
                <a:solidFill>
                  <a:schemeClr val="tx2">
                    <a:lumMod val="85000"/>
                    <a:lumOff val="15000"/>
                  </a:schemeClr>
                </a:solidFill>
              </a:defRPr>
            </a:lvl1pPr>
            <a:lvl2pPr>
              <a:spcBef>
                <a:spcPts val="406"/>
              </a:spcBef>
              <a:defRPr>
                <a:solidFill>
                  <a:schemeClr val="tx2">
                    <a:lumMod val="85000"/>
                    <a:lumOff val="15000"/>
                  </a:schemeClr>
                </a:solidFill>
              </a:defRPr>
            </a:lvl2pPr>
            <a:lvl3pPr>
              <a:spcBef>
                <a:spcPts val="406"/>
              </a:spcBef>
              <a:defRPr>
                <a:solidFill>
                  <a:schemeClr val="tx2">
                    <a:lumMod val="85000"/>
                    <a:lumOff val="15000"/>
                  </a:schemeClr>
                </a:solidFill>
              </a:defRPr>
            </a:lvl3pPr>
            <a:lvl4pPr marL="306436" indent="-122574">
              <a:spcBef>
                <a:spcPts val="406"/>
              </a:spcBef>
              <a:buClr>
                <a:schemeClr val="tx2">
                  <a:lumMod val="75000"/>
                  <a:lumOff val="25000"/>
                </a:schemeClr>
              </a:buClr>
              <a:buFont typeface="Wingdings 2" panose="05020102010507070707" pitchFamily="18" charset="2"/>
              <a:buChar char="Ò"/>
              <a:tabLst>
                <a:tab pos="122574" algn="l"/>
              </a:tabLst>
              <a:defRPr sz="1084"/>
            </a:lvl4pPr>
            <a:lvl5pPr marL="306436" indent="-122574">
              <a:spcBef>
                <a:spcPts val="406"/>
              </a:spcBef>
              <a:buClr>
                <a:schemeClr val="tx2">
                  <a:lumMod val="75000"/>
                  <a:lumOff val="25000"/>
                </a:schemeClr>
              </a:buClr>
              <a:buFont typeface="Wingdings 2" panose="05020102010507070707" pitchFamily="18" charset="2"/>
              <a:buChar char="Ò"/>
              <a:defRPr sz="1084">
                <a:solidFill>
                  <a:schemeClr val="tx2">
                    <a:lumMod val="95000"/>
                    <a:lumOff val="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r>
              <a:rPr lang="en-GB"/>
              <a:t>Date: Monday / 01 / October / 2019</a:t>
            </a:r>
          </a:p>
        </p:txBody>
      </p:sp>
      <p:sp>
        <p:nvSpPr>
          <p:cNvPr id="9" name="Content Placeholder 2">
            <a:extLst>
              <a:ext uri="{FF2B5EF4-FFF2-40B4-BE49-F238E27FC236}">
                <a16:creationId xmlns:a16="http://schemas.microsoft.com/office/drawing/2014/main" id="{7915AB84-CF2E-4080-B169-77DE42460BAC}"/>
              </a:ext>
            </a:extLst>
          </p:cNvPr>
          <p:cNvSpPr>
            <a:spLocks noGrp="1"/>
          </p:cNvSpPr>
          <p:nvPr>
            <p:ph sz="half" idx="13" hasCustomPrompt="1"/>
          </p:nvPr>
        </p:nvSpPr>
        <p:spPr>
          <a:xfrm>
            <a:off x="6096000" y="1890713"/>
            <a:ext cx="5360400" cy="4574743"/>
          </a:xfrm>
        </p:spPr>
        <p:txBody>
          <a:bodyPr lIns="36000" tIns="36000" rIns="36000" bIns="36000"/>
          <a:lstStyle>
            <a:lvl1pPr>
              <a:spcBef>
                <a:spcPts val="406"/>
              </a:spcBef>
              <a:defRPr>
                <a:solidFill>
                  <a:schemeClr val="tx2">
                    <a:lumMod val="85000"/>
                    <a:lumOff val="15000"/>
                  </a:schemeClr>
                </a:solidFill>
              </a:defRPr>
            </a:lvl1pPr>
            <a:lvl2pPr>
              <a:spcBef>
                <a:spcPts val="406"/>
              </a:spcBef>
              <a:defRPr>
                <a:solidFill>
                  <a:schemeClr val="tx2">
                    <a:lumMod val="85000"/>
                    <a:lumOff val="15000"/>
                  </a:schemeClr>
                </a:solidFill>
              </a:defRPr>
            </a:lvl2pPr>
            <a:lvl3pPr>
              <a:spcBef>
                <a:spcPts val="406"/>
              </a:spcBef>
              <a:defRPr>
                <a:solidFill>
                  <a:schemeClr val="tx2">
                    <a:lumMod val="85000"/>
                    <a:lumOff val="15000"/>
                  </a:schemeClr>
                </a:solidFill>
              </a:defRPr>
            </a:lvl3pPr>
            <a:lvl4pPr marL="306436" indent="-122574">
              <a:spcBef>
                <a:spcPts val="406"/>
              </a:spcBef>
              <a:buClr>
                <a:schemeClr val="tx2">
                  <a:lumMod val="75000"/>
                  <a:lumOff val="25000"/>
                </a:schemeClr>
              </a:buClr>
              <a:buFont typeface="Wingdings 2" panose="05020102010507070707" pitchFamily="18" charset="2"/>
              <a:buChar char="Ò"/>
              <a:tabLst>
                <a:tab pos="122574" algn="l"/>
              </a:tabLst>
              <a:defRPr sz="1084"/>
            </a:lvl4pPr>
            <a:lvl5pPr marL="306436" indent="-122574">
              <a:spcBef>
                <a:spcPts val="406"/>
              </a:spcBef>
              <a:buClr>
                <a:schemeClr val="tx2">
                  <a:lumMod val="75000"/>
                  <a:lumOff val="25000"/>
                </a:schemeClr>
              </a:buClr>
              <a:buFont typeface="Wingdings 2" panose="05020102010507070707" pitchFamily="18" charset="2"/>
              <a:buChar char="Ò"/>
              <a:defRPr sz="1084">
                <a:solidFill>
                  <a:schemeClr val="tx2">
                    <a:lumMod val="95000"/>
                    <a:lumOff val="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1837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Footer Placeholder 4">
            <a:extLst>
              <a:ext uri="{FF2B5EF4-FFF2-40B4-BE49-F238E27FC236}">
                <a16:creationId xmlns:a16="http://schemas.microsoft.com/office/drawing/2014/main" id="{B11CFB77-8595-D4FF-B997-408A05DE8D6D}"/>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275829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28B2C09-FB95-4F76-8D0E-D8BD03F88E76}"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4E3B6-D22E-485C-8165-3991E9C31708}" type="slidenum">
              <a:rPr lang="en-GB" smtClean="0"/>
              <a:t>‹#›</a:t>
            </a:fld>
            <a:endParaRPr lang="en-GB"/>
          </a:p>
        </p:txBody>
      </p:sp>
      <p:pic>
        <p:nvPicPr>
          <p:cNvPr id="10" name="Picture 9" descr="A black background with blue and white text">
            <a:extLst>
              <a:ext uri="{FF2B5EF4-FFF2-40B4-BE49-F238E27FC236}">
                <a16:creationId xmlns:a16="http://schemas.microsoft.com/office/drawing/2014/main" id="{88A6980A-9766-A1C5-38D0-7EC00F8CE5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3038"/>
            <a:ext cx="6858000" cy="6858000"/>
          </a:xfrm>
          <a:prstGeom prst="rect">
            <a:avLst/>
          </a:prstGeom>
        </p:spPr>
      </p:pic>
    </p:spTree>
    <p:extLst>
      <p:ext uri="{BB962C8B-B14F-4D97-AF65-F5344CB8AC3E}">
        <p14:creationId xmlns:p14="http://schemas.microsoft.com/office/powerpoint/2010/main" val="4241367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8B2C09-FB95-4F76-8D0E-D8BD03F88E76}"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173058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8B2C09-FB95-4F76-8D0E-D8BD03F88E76}"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842559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28B2C09-FB95-4F76-8D0E-D8BD03F88E76}" type="datetimeFigureOut">
              <a:rPr lang="en-GB" smtClean="0"/>
              <a:t>08/10/2024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4095372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28B2C09-FB95-4F76-8D0E-D8BD03F88E76}" type="datetimeFigureOut">
              <a:rPr lang="en-GB" smtClean="0"/>
              <a:t>08/10/2024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2772996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28B2C09-FB95-4F76-8D0E-D8BD03F88E76}" type="datetimeFigureOut">
              <a:rPr lang="en-GB" smtClean="0"/>
              <a:t>08/10/2024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262935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B2C09-FB95-4F76-8D0E-D8BD03F88E76}" type="datetimeFigureOut">
              <a:rPr lang="en-GB" smtClean="0"/>
              <a:t>08/10/2024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2500676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B2C09-FB95-4F76-8D0E-D8BD03F88E76}" type="datetimeFigureOut">
              <a:rPr lang="en-GB" smtClean="0"/>
              <a:t>08/10/2024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13968309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8B2C09-FB95-4F76-8D0E-D8BD03F88E76}" type="datetimeFigureOut">
              <a:rPr lang="en-GB" smtClean="0"/>
              <a:t>08/10/2024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362581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8B2C09-FB95-4F76-8D0E-D8BD03F88E76}"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770629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a:xfrm>
            <a:off x="490539" y="2393950"/>
            <a:ext cx="7311862" cy="34829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799240"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fr-FR"/>
              <a:t>Cliquez pour modifier les styles du texte du masque</a:t>
            </a:r>
          </a:p>
          <a:p>
            <a:pPr lvl="1"/>
            <a:r>
              <a:rPr lang="fr-FR"/>
              <a:t>Deuxième niveau</a:t>
            </a:r>
          </a:p>
        </p:txBody>
      </p:sp>
      <p:sp>
        <p:nvSpPr>
          <p:cNvPr id="4" name="Footer Placeholder 4">
            <a:extLst>
              <a:ext uri="{FF2B5EF4-FFF2-40B4-BE49-F238E27FC236}">
                <a16:creationId xmlns:a16="http://schemas.microsoft.com/office/drawing/2014/main" id="{090A63C4-2494-B563-C6EF-A48C425DEB76}"/>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181085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8B2C09-FB95-4F76-8D0E-D8BD03F88E76}" type="datetimeFigureOut">
              <a:rPr lang="en-GB" smtClean="0"/>
              <a:t>08/10/2024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14E3B6-D22E-485C-8165-3991E9C31708}" type="slidenum">
              <a:rPr lang="en-GB" smtClean="0"/>
              <a:t>‹#›</a:t>
            </a:fld>
            <a:endParaRPr lang="en-GB"/>
          </a:p>
        </p:txBody>
      </p:sp>
    </p:spTree>
    <p:extLst>
      <p:ext uri="{BB962C8B-B14F-4D97-AF65-F5344CB8AC3E}">
        <p14:creationId xmlns:p14="http://schemas.microsoft.com/office/powerpoint/2010/main" val="4136335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75793" y="260648"/>
            <a:ext cx="10972800" cy="648072"/>
          </a:xfrm>
          <a:prstGeom prst="rect">
            <a:avLst/>
          </a:prstGeom>
        </p:spPr>
        <p:txBody>
          <a:bodyPr/>
          <a:lstStyle>
            <a:lvl1pPr>
              <a:defRPr b="1">
                <a:solidFill>
                  <a:srgbClr val="014691"/>
                </a:solidFill>
                <a:latin typeface="Calibri" panose="020F0502020204030204"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1103379" y="1484787"/>
            <a:ext cx="10945284" cy="3167063"/>
          </a:xfrm>
          <a:prstGeom prst="rect">
            <a:avLst/>
          </a:prstGeom>
        </p:spPr>
        <p:txBody>
          <a:bodyPr/>
          <a:lstStyle>
            <a:lvl1pPr>
              <a:buClr>
                <a:srgbClr val="005CA8"/>
              </a:buClr>
              <a:defRPr>
                <a:latin typeface="Calibri" panose="020F0502020204030204" pitchFamily="34" charset="0"/>
                <a:cs typeface="Arial" panose="020B0604020202020204" pitchFamily="34" charset="0"/>
              </a:defRPr>
            </a:lvl1pPr>
            <a:lvl2pPr>
              <a:buClr>
                <a:srgbClr val="98C306"/>
              </a:buClr>
              <a:defRPr>
                <a:latin typeface="Calibri" panose="020F0502020204030204" pitchFamily="34" charset="0"/>
                <a:cs typeface="+mn-cs"/>
              </a:defRPr>
            </a:lvl2pPr>
            <a:lvl3pPr>
              <a:buClr>
                <a:srgbClr val="98C306"/>
              </a:buClr>
              <a:defRPr>
                <a:latin typeface="Calibri" panose="020F0502020204030204" pitchFamily="34" charset="0"/>
                <a:cs typeface="+mn-cs"/>
              </a:defRPr>
            </a:lvl3pPr>
            <a:lvl4pPr>
              <a:defRPr>
                <a:latin typeface="Calibri" panose="020F0502020204030204" pitchFamily="34" charset="0"/>
                <a:cs typeface="+mn-cs"/>
              </a:defRPr>
            </a:lvl4pPr>
            <a:lvl5pPr>
              <a:defRPr>
                <a:latin typeface="Calibri" panose="020F0502020204030204" pitchFamily="34" charset="0"/>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980222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1346469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5608610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4083855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Tree>
    <p:extLst>
      <p:ext uri="{BB962C8B-B14F-4D97-AF65-F5344CB8AC3E}">
        <p14:creationId xmlns:p14="http://schemas.microsoft.com/office/powerpoint/2010/main" val="4242851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Edit Master text styles</a:t>
            </a:r>
          </a:p>
        </p:txBody>
      </p:sp>
    </p:spTree>
    <p:extLst>
      <p:ext uri="{BB962C8B-B14F-4D97-AF65-F5344CB8AC3E}">
        <p14:creationId xmlns:p14="http://schemas.microsoft.com/office/powerpoint/2010/main" val="24322296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5623401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3094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2905132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a:xfrm>
            <a:off x="490539" y="2393950"/>
            <a:ext cx="7311862" cy="34829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Footer Placeholder 4">
            <a:extLst>
              <a:ext uri="{FF2B5EF4-FFF2-40B4-BE49-F238E27FC236}">
                <a16:creationId xmlns:a16="http://schemas.microsoft.com/office/drawing/2014/main" id="{0FD8E2B2-7AE8-BDC9-4582-14D928EC4D84}"/>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259065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40454988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88" y="6867374"/>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5529262" y="3007518"/>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9327146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16681267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28784374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602" y="490538"/>
            <a:ext cx="1371472"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42534615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3"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7478116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038699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n-GB"/>
              <a:t>Advancing social justice, promoting decent work</a:t>
            </a:r>
          </a:p>
        </p:txBody>
      </p:sp>
      <p:sp>
        <p:nvSpPr>
          <p:cNvPr id="4" name="Slide Number Placeholder 3"/>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37292753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91477" y="476672"/>
            <a:ext cx="10492747" cy="720080"/>
          </a:xfrm>
          <a:prstGeom prst="rect">
            <a:avLst/>
          </a:prstGeom>
        </p:spPr>
        <p:txBody>
          <a:bodyPr/>
          <a:lstStyle>
            <a:lvl1pPr>
              <a:defRPr b="1">
                <a:solidFill>
                  <a:srgbClr val="154F98"/>
                </a:solidFill>
                <a:latin typeface="Arial Narrow" panose="020B0606020202030204"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1391477" y="1340768"/>
            <a:ext cx="10465163" cy="4536504"/>
          </a:xfrm>
          <a:prstGeom prst="rect">
            <a:avLst/>
          </a:prstGeom>
        </p:spPr>
        <p:txBody>
          <a:bodyPr/>
          <a:lstStyle>
            <a:lvl1pPr marL="342900" indent="-342900">
              <a:buClr>
                <a:srgbClr val="154F98"/>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buClr>
                <a:srgbClr val="154F98"/>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2pPr>
            <a:lvl3pPr marL="1143000" indent="-228600">
              <a:buClr>
                <a:srgbClr val="154F98"/>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buClr>
                <a:srgbClr val="154F98"/>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4pPr>
            <a:lvl5pPr marL="2057400" indent="-228600">
              <a:buClr>
                <a:srgbClr val="154F98"/>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35554999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hapter titl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982662" y="765175"/>
            <a:ext cx="10226675" cy="2424834"/>
          </a:xfrm>
        </p:spPr>
        <p:txBody>
          <a:bodyPr anchor="b">
            <a:normAutofit/>
          </a:bodyPr>
          <a:lstStyle>
            <a:lvl1pPr algn="ctr">
              <a:defRPr sz="5400"/>
            </a:lvl1pPr>
          </a:lstStyle>
          <a:p>
            <a:r>
              <a:rPr lang="fr-FR" dirty="0" err="1"/>
              <a:t>Title</a:t>
            </a:r>
            <a:r>
              <a:rPr lang="fr-FR" dirty="0"/>
              <a:t> </a:t>
            </a:r>
            <a:r>
              <a:rPr lang="fr-FR" dirty="0" err="1"/>
              <a:t>presentation</a:t>
            </a:r>
            <a:endParaRPr lang="fr-FR" dirty="0"/>
          </a:p>
        </p:txBody>
      </p:sp>
      <p:sp>
        <p:nvSpPr>
          <p:cNvPr id="3" name="Sous-titre 2"/>
          <p:cNvSpPr>
            <a:spLocks noGrp="1"/>
          </p:cNvSpPr>
          <p:nvPr>
            <p:ph type="subTitle" idx="1" hasCustomPrompt="1"/>
          </p:nvPr>
        </p:nvSpPr>
        <p:spPr>
          <a:xfrm>
            <a:off x="982662" y="3344227"/>
            <a:ext cx="10226675" cy="647529"/>
          </a:xfrm>
        </p:spPr>
        <p:txBody>
          <a:bodyPr>
            <a:normAutofit/>
          </a:bodyPr>
          <a:lstStyle>
            <a:lvl1pPr marL="0" indent="0" algn="ctr">
              <a:buNone/>
              <a:defRPr sz="36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Session </a:t>
            </a:r>
            <a:r>
              <a:rPr lang="fr-FR" dirty="0" err="1"/>
              <a:t>number</a:t>
            </a:r>
            <a:endParaRPr lang="fr-FR" dirty="0"/>
          </a:p>
        </p:txBody>
      </p:sp>
      <p:sp>
        <p:nvSpPr>
          <p:cNvPr id="11" name="Espace réservé du texte 2">
            <a:extLst>
              <a:ext uri="{FF2B5EF4-FFF2-40B4-BE49-F238E27FC236}">
                <a16:creationId xmlns:a16="http://schemas.microsoft.com/office/drawing/2014/main" id="{6AADDA5D-1ED3-0D94-8CE4-6BFC6EE8745E}"/>
              </a:ext>
            </a:extLst>
          </p:cNvPr>
          <p:cNvSpPr>
            <a:spLocks noGrp="1"/>
          </p:cNvSpPr>
          <p:nvPr>
            <p:ph type="body" idx="10" hasCustomPrompt="1"/>
          </p:nvPr>
        </p:nvSpPr>
        <p:spPr>
          <a:xfrm>
            <a:off x="982662" y="4161587"/>
            <a:ext cx="10226674" cy="1719668"/>
          </a:xfrm>
        </p:spPr>
        <p:txBody>
          <a:bodyPr anchor="t" anchorCtr="0">
            <a:normAutofit/>
          </a:bodyPr>
          <a:lstStyle>
            <a:lvl1pPr marL="0" indent="0" algn="ctr">
              <a:buNone/>
              <a:defRPr sz="40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Name and affiliation of the speaker</a:t>
            </a:r>
          </a:p>
        </p:txBody>
      </p:sp>
    </p:spTree>
    <p:extLst>
      <p:ext uri="{BB962C8B-B14F-4D97-AF65-F5344CB8AC3E}">
        <p14:creationId xmlns:p14="http://schemas.microsoft.com/office/powerpoint/2010/main" val="697807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a:xfrm>
            <a:off x="490539" y="2393950"/>
            <a:ext cx="7311862" cy="34829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fr-FR"/>
              <a:t>Cliquez pour modifier les styles du texte du masque</a:t>
            </a:r>
          </a:p>
        </p:txBody>
      </p:sp>
      <p:sp>
        <p:nvSpPr>
          <p:cNvPr id="4" name="Footer Placeholder 4">
            <a:extLst>
              <a:ext uri="{FF2B5EF4-FFF2-40B4-BE49-F238E27FC236}">
                <a16:creationId xmlns:a16="http://schemas.microsoft.com/office/drawing/2014/main" id="{274707AD-7E64-B285-8046-95C08D1EE16E}"/>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1657128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0C54-CEC8-BA4C-5D46-05F7E193A8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1B0E85A-0BE2-8DA0-D095-7BA98678C6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5EAA99-419F-E151-9894-D064ED7CBB2B}"/>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5" name="Footer Placeholder 4">
            <a:extLst>
              <a:ext uri="{FF2B5EF4-FFF2-40B4-BE49-F238E27FC236}">
                <a16:creationId xmlns:a16="http://schemas.microsoft.com/office/drawing/2014/main" id="{E01D3592-664A-9B85-A681-6382CB48F4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2CBE19-F572-F04E-58A8-81BBC701A365}"/>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14004568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07BC-A63D-EDA9-2FB5-808FDB43CF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F4FD8F-4AC7-4D5E-753B-9170B3D2BF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FB86E6-BDC9-9DA1-0E1A-7C74B761CD80}"/>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5" name="Footer Placeholder 4">
            <a:extLst>
              <a:ext uri="{FF2B5EF4-FFF2-40B4-BE49-F238E27FC236}">
                <a16:creationId xmlns:a16="http://schemas.microsoft.com/office/drawing/2014/main" id="{AFB6D24E-74C0-BD19-5823-019B33BEAD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3A44AD-03A0-0635-3382-124D8EEAB255}"/>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28727453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8D8F7-6F7D-F9DF-34E0-73C998B32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2BFB10-94AC-3BBD-0FE0-9CD39FECF6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A443FD-BA4F-206B-863F-84EDA7567370}"/>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5" name="Footer Placeholder 4">
            <a:extLst>
              <a:ext uri="{FF2B5EF4-FFF2-40B4-BE49-F238E27FC236}">
                <a16:creationId xmlns:a16="http://schemas.microsoft.com/office/drawing/2014/main" id="{E0E51139-2D2C-5FA4-B50F-EA8E0CE4CE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A45016-54F0-EA9B-0C12-98FC62D97CA8}"/>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15844997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A88F0-9F59-E552-45F5-A2FA26ECE7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27F9D5-C10B-9DFC-F1B4-9E9511271D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2B37DD-4B76-7015-580F-2D7B179346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31226A-4D6C-8370-FCA5-D841AA7389FE}"/>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6" name="Footer Placeholder 5">
            <a:extLst>
              <a:ext uri="{FF2B5EF4-FFF2-40B4-BE49-F238E27FC236}">
                <a16:creationId xmlns:a16="http://schemas.microsoft.com/office/drawing/2014/main" id="{36EC82E2-EFD9-1B8A-301F-A5AC5B79D7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8F823E-AF53-747E-0B75-60873029307B}"/>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39803802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096CF-DD7E-8ABB-D2C7-C1810C26ACA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50D3B6-73D7-42E8-8B03-9185EF28D2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F1ACA5-B4EB-1856-2FAE-119B4A6AC3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295158-E2D5-89DF-E197-695C6C12B5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8E3535-8C3E-25FA-80CF-2C86CD0DC2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E8B11DE-B5FF-0EA6-5C9C-1EADB634FA5E}"/>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8" name="Footer Placeholder 7">
            <a:extLst>
              <a:ext uri="{FF2B5EF4-FFF2-40B4-BE49-F238E27FC236}">
                <a16:creationId xmlns:a16="http://schemas.microsoft.com/office/drawing/2014/main" id="{E635E91D-86A1-0926-A4E5-95DB86AB27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3696575-F358-4EC5-68EF-78EF5A81EE73}"/>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34004949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3352A-60E5-88C9-138A-0CA80E2CC99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3AFE9B9-6101-B6EE-8C3F-C34F270553B5}"/>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4" name="Footer Placeholder 3">
            <a:extLst>
              <a:ext uri="{FF2B5EF4-FFF2-40B4-BE49-F238E27FC236}">
                <a16:creationId xmlns:a16="http://schemas.microsoft.com/office/drawing/2014/main" id="{CAD84D69-6946-68EB-C6CC-1DBB936196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AACF96-65AB-453E-B364-3FDD8E49CF40}"/>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1086265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79147B-6FFB-63C6-A96E-55C59F5E3D6A}"/>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3" name="Footer Placeholder 2">
            <a:extLst>
              <a:ext uri="{FF2B5EF4-FFF2-40B4-BE49-F238E27FC236}">
                <a16:creationId xmlns:a16="http://schemas.microsoft.com/office/drawing/2014/main" id="{31DD1826-A152-B7D2-3C55-2F0233D04D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8D4FD7F-C33C-7BD6-B71E-CB84EEC663FB}"/>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27546583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D11DD-FCB5-2335-0366-5D49AFE83C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E1C3BF3-0C52-D240-2C9E-9B649FB7A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B64175-5FCC-7F60-692A-84E8FC3427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6CDD02-A715-C7E1-AB74-90C1F7BE7377}"/>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6" name="Footer Placeholder 5">
            <a:extLst>
              <a:ext uri="{FF2B5EF4-FFF2-40B4-BE49-F238E27FC236}">
                <a16:creationId xmlns:a16="http://schemas.microsoft.com/office/drawing/2014/main" id="{1FBE6FE8-0277-73CE-AE3C-DFB85A2956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05F409-CC26-214D-3CDF-1512292450FA}"/>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32844709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78F41-6D6A-3168-4B98-C90DEC3A56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654A37-F343-F353-7337-0D0BA93748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B33576-E921-9835-AC7E-498C8D8BF3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D250EC-1D73-6DDC-C164-00522D876EC8}"/>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6" name="Footer Placeholder 5">
            <a:extLst>
              <a:ext uri="{FF2B5EF4-FFF2-40B4-BE49-F238E27FC236}">
                <a16:creationId xmlns:a16="http://schemas.microsoft.com/office/drawing/2014/main" id="{94E12C4A-7D56-0D23-2400-4217D246AD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7D41E7-9421-499F-6E43-92351AD5B1B4}"/>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911054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9AFB0-8C86-4F0F-86B6-51566D8216A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B3A267-FC59-0B33-D556-36A6A09B23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51B393-2FA5-8717-33DD-5316083D3275}"/>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5" name="Footer Placeholder 4">
            <a:extLst>
              <a:ext uri="{FF2B5EF4-FFF2-40B4-BE49-F238E27FC236}">
                <a16:creationId xmlns:a16="http://schemas.microsoft.com/office/drawing/2014/main" id="{AFE6A983-45EA-FBEF-6C86-28D01579DF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30BC97-43B0-CE87-744C-37886EA6DED2}"/>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223970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Footer Placeholder 4">
            <a:extLst>
              <a:ext uri="{FF2B5EF4-FFF2-40B4-BE49-F238E27FC236}">
                <a16:creationId xmlns:a16="http://schemas.microsoft.com/office/drawing/2014/main" id="{C8CE9796-2F9F-C960-D791-E129268374B1}"/>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29471306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04EDD5-AE95-214F-3297-8B59129824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37338E-4AB9-1761-CED3-DB25F7B68D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550EF9-B73E-032D-91B0-C18D3180C400}"/>
              </a:ext>
            </a:extLst>
          </p:cNvPr>
          <p:cNvSpPr>
            <a:spLocks noGrp="1"/>
          </p:cNvSpPr>
          <p:nvPr>
            <p:ph type="dt" sz="half" idx="10"/>
          </p:nvPr>
        </p:nvSpPr>
        <p:spPr/>
        <p:txBody>
          <a:bodyPr/>
          <a:lstStyle/>
          <a:p>
            <a:fld id="{163C631A-4918-4997-B6CB-554FF9427482}" type="datetimeFigureOut">
              <a:rPr lang="en-GB" smtClean="0"/>
              <a:t>08/10/2024</a:t>
            </a:fld>
            <a:endParaRPr lang="en-GB"/>
          </a:p>
        </p:txBody>
      </p:sp>
      <p:sp>
        <p:nvSpPr>
          <p:cNvPr id="5" name="Footer Placeholder 4">
            <a:extLst>
              <a:ext uri="{FF2B5EF4-FFF2-40B4-BE49-F238E27FC236}">
                <a16:creationId xmlns:a16="http://schemas.microsoft.com/office/drawing/2014/main" id="{14FCDC34-018B-EA3D-F47B-EE5453EAB6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549DEE-75AC-44B5-927D-0A111E9AA609}"/>
              </a:ext>
            </a:extLst>
          </p:cNvPr>
          <p:cNvSpPr>
            <a:spLocks noGrp="1"/>
          </p:cNvSpPr>
          <p:nvPr>
            <p:ph type="sldNum" sz="quarter" idx="12"/>
          </p:nvPr>
        </p:nvSpPr>
        <p:spPr/>
        <p:txBody>
          <a:bodyPr/>
          <a:lstStyle/>
          <a:p>
            <a:fld id="{97F93F1B-1AE2-4054-AC13-DED8CB2ABFBD}" type="slidenum">
              <a:rPr lang="en-GB" smtClean="0"/>
              <a:t>‹#›</a:t>
            </a:fld>
            <a:endParaRPr lang="en-GB"/>
          </a:p>
        </p:txBody>
      </p:sp>
    </p:spTree>
    <p:extLst>
      <p:ext uri="{BB962C8B-B14F-4D97-AF65-F5344CB8AC3E}">
        <p14:creationId xmlns:p14="http://schemas.microsoft.com/office/powerpoint/2010/main" val="435226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1556" y="509660"/>
            <a:ext cx="9373600" cy="720000"/>
          </a:xfrm>
        </p:spPr>
        <p:txBody>
          <a:bodyPr/>
          <a:lstStyle>
            <a:lvl1pPr marL="407194" indent="-407194">
              <a:defRPr sz="2100">
                <a:solidFill>
                  <a:schemeClr val="tx2">
                    <a:lumMod val="75000"/>
                    <a:lumOff val="25000"/>
                  </a:schemeClr>
                </a:solidFill>
              </a:defRPr>
            </a:lvl1pPr>
          </a:lstStyle>
          <a:p>
            <a:r>
              <a:rPr lang="en-US"/>
              <a:t>Click to edit Master title style</a:t>
            </a:r>
            <a:endParaRPr lang="en-GB"/>
          </a:p>
        </p:txBody>
      </p:sp>
      <p:sp>
        <p:nvSpPr>
          <p:cNvPr id="3" name="Content Placeholder 2"/>
          <p:cNvSpPr>
            <a:spLocks noGrp="1"/>
          </p:cNvSpPr>
          <p:nvPr>
            <p:ph sz="half" idx="1" hasCustomPrompt="1"/>
          </p:nvPr>
        </p:nvSpPr>
        <p:spPr>
          <a:xfrm>
            <a:off x="490539" y="1890713"/>
            <a:ext cx="5360400" cy="4574743"/>
          </a:xfrm>
        </p:spPr>
        <p:txBody>
          <a:bodyPr lIns="36000" tIns="36000" rIns="36000" bIns="36000"/>
          <a:lstStyle>
            <a:lvl1pPr>
              <a:spcBef>
                <a:spcPts val="450"/>
              </a:spcBef>
              <a:defRPr>
                <a:solidFill>
                  <a:schemeClr val="tx2">
                    <a:lumMod val="85000"/>
                    <a:lumOff val="15000"/>
                  </a:schemeClr>
                </a:solidFill>
              </a:defRPr>
            </a:lvl1pPr>
            <a:lvl2pPr>
              <a:spcBef>
                <a:spcPts val="450"/>
              </a:spcBef>
              <a:defRPr>
                <a:solidFill>
                  <a:schemeClr val="tx2">
                    <a:lumMod val="85000"/>
                    <a:lumOff val="15000"/>
                  </a:schemeClr>
                </a:solidFill>
              </a:defRPr>
            </a:lvl2pPr>
            <a:lvl3pPr>
              <a:spcBef>
                <a:spcPts val="450"/>
              </a:spcBef>
              <a:defRPr>
                <a:solidFill>
                  <a:schemeClr val="tx2">
                    <a:lumMod val="85000"/>
                    <a:lumOff val="15000"/>
                  </a:schemeClr>
                </a:solidFill>
              </a:defRPr>
            </a:lvl3pPr>
            <a:lvl4pPr marL="339329" indent="-135731">
              <a:spcBef>
                <a:spcPts val="450"/>
              </a:spcBef>
              <a:buClr>
                <a:schemeClr val="tx2">
                  <a:lumMod val="75000"/>
                  <a:lumOff val="25000"/>
                </a:schemeClr>
              </a:buClr>
              <a:buFont typeface="Wingdings 2" panose="05020102010507070707" pitchFamily="18" charset="2"/>
              <a:buChar char="Ò"/>
              <a:tabLst>
                <a:tab pos="135731" algn="l"/>
              </a:tabLst>
              <a:defRPr sz="1200"/>
            </a:lvl4pPr>
            <a:lvl5pPr marL="339329" indent="-135731">
              <a:spcBef>
                <a:spcPts val="450"/>
              </a:spcBef>
              <a:buClr>
                <a:schemeClr val="tx2">
                  <a:lumMod val="75000"/>
                  <a:lumOff val="25000"/>
                </a:schemeClr>
              </a:buClr>
              <a:buFont typeface="Wingdings 2" panose="05020102010507070707" pitchFamily="18" charset="2"/>
              <a:buChar char="Ò"/>
              <a:defRPr sz="1200">
                <a:solidFill>
                  <a:schemeClr val="tx2">
                    <a:lumMod val="95000"/>
                    <a:lumOff val="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9" name="Content Placeholder 2">
            <a:extLst>
              <a:ext uri="{FF2B5EF4-FFF2-40B4-BE49-F238E27FC236}">
                <a16:creationId xmlns:a16="http://schemas.microsoft.com/office/drawing/2014/main" id="{7915AB84-CF2E-4080-B169-77DE42460BAC}"/>
              </a:ext>
            </a:extLst>
          </p:cNvPr>
          <p:cNvSpPr>
            <a:spLocks noGrp="1"/>
          </p:cNvSpPr>
          <p:nvPr>
            <p:ph sz="half" idx="13" hasCustomPrompt="1"/>
          </p:nvPr>
        </p:nvSpPr>
        <p:spPr>
          <a:xfrm>
            <a:off x="6096000" y="1890713"/>
            <a:ext cx="5360400" cy="4574743"/>
          </a:xfrm>
        </p:spPr>
        <p:txBody>
          <a:bodyPr lIns="36000" tIns="36000" rIns="36000" bIns="36000"/>
          <a:lstStyle>
            <a:lvl1pPr>
              <a:spcBef>
                <a:spcPts val="450"/>
              </a:spcBef>
              <a:defRPr>
                <a:solidFill>
                  <a:schemeClr val="tx2">
                    <a:lumMod val="85000"/>
                    <a:lumOff val="15000"/>
                  </a:schemeClr>
                </a:solidFill>
              </a:defRPr>
            </a:lvl1pPr>
            <a:lvl2pPr>
              <a:spcBef>
                <a:spcPts val="450"/>
              </a:spcBef>
              <a:defRPr>
                <a:solidFill>
                  <a:schemeClr val="tx2">
                    <a:lumMod val="85000"/>
                    <a:lumOff val="15000"/>
                  </a:schemeClr>
                </a:solidFill>
              </a:defRPr>
            </a:lvl2pPr>
            <a:lvl3pPr>
              <a:spcBef>
                <a:spcPts val="450"/>
              </a:spcBef>
              <a:defRPr>
                <a:solidFill>
                  <a:schemeClr val="tx2">
                    <a:lumMod val="85000"/>
                    <a:lumOff val="15000"/>
                  </a:schemeClr>
                </a:solidFill>
              </a:defRPr>
            </a:lvl3pPr>
            <a:lvl4pPr marL="339329" indent="-135731">
              <a:spcBef>
                <a:spcPts val="450"/>
              </a:spcBef>
              <a:buClr>
                <a:schemeClr val="tx2">
                  <a:lumMod val="75000"/>
                  <a:lumOff val="25000"/>
                </a:schemeClr>
              </a:buClr>
              <a:buFont typeface="Wingdings 2" panose="05020102010507070707" pitchFamily="18" charset="2"/>
              <a:buChar char="Ò"/>
              <a:tabLst>
                <a:tab pos="135731" algn="l"/>
              </a:tabLst>
              <a:defRPr sz="1200"/>
            </a:lvl4pPr>
            <a:lvl5pPr marL="339329" indent="-135731">
              <a:spcBef>
                <a:spcPts val="450"/>
              </a:spcBef>
              <a:buClr>
                <a:schemeClr val="tx2">
                  <a:lumMod val="75000"/>
                  <a:lumOff val="25000"/>
                </a:schemeClr>
              </a:buClr>
              <a:buFont typeface="Wingdings 2" panose="05020102010507070707" pitchFamily="18" charset="2"/>
              <a:buChar char="Ò"/>
              <a:defRPr sz="1200">
                <a:solidFill>
                  <a:schemeClr val="tx2">
                    <a:lumMod val="95000"/>
                    <a:lumOff val="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2264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Footer Placeholder 4">
            <a:extLst>
              <a:ext uri="{FF2B5EF4-FFF2-40B4-BE49-F238E27FC236}">
                <a16:creationId xmlns:a16="http://schemas.microsoft.com/office/drawing/2014/main" id="{6BF8FA03-70A1-7099-58C1-5757A07588D0}"/>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233414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
        <p:nvSpPr>
          <p:cNvPr id="8" name="Footer Placeholder 4">
            <a:extLst>
              <a:ext uri="{FF2B5EF4-FFF2-40B4-BE49-F238E27FC236}">
                <a16:creationId xmlns:a16="http://schemas.microsoft.com/office/drawing/2014/main" id="{D88EBED4-BA37-9183-DD29-D2619504FE9B}"/>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240006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fr-FR"/>
              <a:t>Cliquez sur l'icône pour ajouter une image</a:t>
            </a:r>
            <a:endParaRPr lang="en-GB"/>
          </a:p>
        </p:txBody>
      </p:sp>
      <p:sp>
        <p:nvSpPr>
          <p:cNvPr id="7" name="Footer Placeholder 4">
            <a:extLst>
              <a:ext uri="{FF2B5EF4-FFF2-40B4-BE49-F238E27FC236}">
                <a16:creationId xmlns:a16="http://schemas.microsoft.com/office/drawing/2014/main" id="{591FD2DA-3789-CCEC-BDCF-69152DEFB25C}"/>
              </a:ext>
            </a:extLst>
          </p:cNvPr>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261044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image" Target="../media/image1.emf"/><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image" Target="../media/image2.emf"/><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image" Target="../media/image10.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4.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fr-FR"/>
              <a:t>Modifiez le style du titre</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5" name="Footer Placeholder 4"/>
          <p:cNvSpPr>
            <a:spLocks noGrp="1"/>
          </p:cNvSpPr>
          <p:nvPr>
            <p:ph type="ftr" sz="quarter" idx="3"/>
          </p:nvPr>
        </p:nvSpPr>
        <p:spPr>
          <a:xfrm>
            <a:off x="490538" y="6522830"/>
            <a:ext cx="5605462" cy="180000"/>
          </a:xfrm>
          <a:prstGeom prst="rect">
            <a:avLst/>
          </a:prstGeom>
        </p:spPr>
        <p:txBody>
          <a:bodyPr vert="horz" lIns="0" tIns="0" rIns="0" bIns="0" rtlCol="0" anchor="t" anchorCtr="0">
            <a:noAutofit/>
          </a:bodyPr>
          <a:lstStyle>
            <a:lvl1pPr algn="l">
              <a:defRPr sz="1000" b="1">
                <a:solidFill>
                  <a:schemeClr val="accent1"/>
                </a:solidFill>
              </a:defRPr>
            </a:lvl1pPr>
          </a:lstStyle>
          <a:p>
            <a:r>
              <a:rPr lang="fr-CH" dirty="0"/>
              <a:t>21st International </a:t>
            </a:r>
            <a:r>
              <a:rPr lang="fr-CH" dirty="0" err="1"/>
              <a:t>Conference</a:t>
            </a:r>
            <a:r>
              <a:rPr lang="fr-CH" dirty="0"/>
              <a:t> of Labour </a:t>
            </a:r>
            <a:r>
              <a:rPr lang="fr-CH" dirty="0" err="1"/>
              <a:t>Statisticians</a:t>
            </a:r>
            <a:endParaRPr lang="en-GB" dirty="0"/>
          </a:p>
        </p:txBody>
      </p:sp>
    </p:spTree>
    <p:extLst>
      <p:ext uri="{BB962C8B-B14F-4D97-AF65-F5344CB8AC3E}">
        <p14:creationId xmlns:p14="http://schemas.microsoft.com/office/powerpoint/2010/main" val="176761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5" r:id="rId4"/>
    <p:sldLayoutId id="2147483666" r:id="rId5"/>
    <p:sldLayoutId id="2147483652" r:id="rId6"/>
    <p:sldLayoutId id="2147483664" r:id="rId7"/>
    <p:sldLayoutId id="2147483668" r:id="rId8"/>
    <p:sldLayoutId id="2147483669" r:id="rId9"/>
    <p:sldLayoutId id="2147483651" r:id="rId10"/>
    <p:sldLayoutId id="2147483660" r:id="rId11"/>
    <p:sldLayoutId id="2147483661" r:id="rId12"/>
    <p:sldLayoutId id="2147483662" r:id="rId13"/>
    <p:sldLayoutId id="2147483663" r:id="rId14"/>
    <p:sldLayoutId id="2147483654" r:id="rId15"/>
    <p:sldLayoutId id="2147483655" r:id="rId16"/>
    <p:sldLayoutId id="2147483670" r:id="rId17"/>
    <p:sldLayoutId id="2147483672" r:id="rId18"/>
    <p:sldLayoutId id="2147483673" r:id="rId19"/>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9" userDrawn="1">
          <p15:clr>
            <a:srgbClr val="F26B43"/>
          </p15:clr>
        </p15:guide>
        <p15:guide id="4" pos="7371" userDrawn="1">
          <p15:clr>
            <a:srgbClr val="F26B43"/>
          </p15:clr>
        </p15:guide>
        <p15:guide id="5" orient="horz" pos="309" userDrawn="1">
          <p15:clr>
            <a:srgbClr val="F26B43"/>
          </p15:clr>
        </p15:guide>
        <p15:guide id="6" orient="horz" pos="4011" userDrawn="1">
          <p15:clr>
            <a:srgbClr val="F26B43"/>
          </p15:clr>
        </p15:guide>
        <p15:guide id="7" orient="horz" pos="1508" userDrawn="1">
          <p15:clr>
            <a:srgbClr val="F26B43"/>
          </p15:clr>
        </p15:guide>
        <p15:guide id="8" orient="horz" pos="3702" userDrawn="1">
          <p15:clr>
            <a:srgbClr val="F26B43"/>
          </p15:clr>
        </p15:guide>
        <p15:guide id="9" orient="horz" pos="15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B2C09-FB95-4F76-8D0E-D8BD03F88E76}" type="datetimeFigureOut">
              <a:rPr lang="en-GB" smtClean="0"/>
              <a:t>08/10/2024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4E3B6-D22E-485C-8165-3991E9C31708}" type="slidenum">
              <a:rPr lang="en-GB" smtClean="0"/>
              <a:t>‹#›</a:t>
            </a:fld>
            <a:endParaRPr lang="en-GB"/>
          </a:p>
        </p:txBody>
      </p:sp>
    </p:spTree>
    <p:extLst>
      <p:ext uri="{BB962C8B-B14F-4D97-AF65-F5344CB8AC3E}">
        <p14:creationId xmlns:p14="http://schemas.microsoft.com/office/powerpoint/2010/main" val="220397205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r>
              <a:rPr lang="en-GB"/>
              <a:t>Date: Monday / 01 / October / 2019</a:t>
            </a:r>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r>
              <a:rPr lang="en-GB"/>
              <a:t>Advancing social justice, promoting decent work</a:t>
            </a:r>
          </a:p>
        </p:txBody>
      </p:sp>
      <p:sp>
        <p:nvSpPr>
          <p:cNvPr id="6" name="Slide Number Placeholder 5"/>
          <p:cNvSpPr>
            <a:spLocks noGrp="1"/>
          </p:cNvSpPr>
          <p:nvPr>
            <p:ph type="sldNum" sz="quarter" idx="4"/>
          </p:nvPr>
        </p:nvSpPr>
        <p:spPr>
          <a:xfrm>
            <a:off x="11161462" y="432000"/>
            <a:ext cx="540000" cy="288000"/>
          </a:xfrm>
          <a:prstGeom prst="rect">
            <a:avLst/>
          </a:prstGeom>
        </p:spPr>
        <p:txBody>
          <a:bodyPr vert="horz" lIns="0" tIns="0" rIns="0" bIns="0" rtlCol="0" anchor="t" anchorCtr="0">
            <a:noAutofit/>
          </a:bodyPr>
          <a:lstStyle>
            <a:lvl1pPr algn="r">
              <a:defRPr sz="1800">
                <a:solidFill>
                  <a:schemeClr val="accent1"/>
                </a:solidFill>
              </a:defRPr>
            </a:lvl1pPr>
          </a:lstStyle>
          <a:p>
            <a:fld id="{856227C0-AD57-4F9B-BAE3-EEFB0D0EE427}" type="slidenum">
              <a:rPr lang="en-GB" smtClean="0"/>
              <a:pPr/>
              <a:t>‹#›</a:t>
            </a:fld>
            <a:endParaRPr lang="en-GB"/>
          </a:p>
        </p:txBody>
      </p:sp>
      <p:pic>
        <p:nvPicPr>
          <p:cNvPr id="8" name="Picture 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11" name="Picture 10"/>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12" name="Picture 11"/>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175683227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09">
          <p15:clr>
            <a:srgbClr val="F26B43"/>
          </p15:clr>
        </p15:guide>
        <p15:guide id="4" pos="7371">
          <p15:clr>
            <a:srgbClr val="F26B43"/>
          </p15:clr>
        </p15:guide>
        <p15:guide id="5" orient="horz" pos="309">
          <p15:clr>
            <a:srgbClr val="F26B43"/>
          </p15:clr>
        </p15:guide>
        <p15:guide id="6" orient="horz" pos="4011">
          <p15:clr>
            <a:srgbClr val="F26B43"/>
          </p15:clr>
        </p15:guide>
        <p15:guide id="7" orient="horz" pos="1508">
          <p15:clr>
            <a:srgbClr val="F26B43"/>
          </p15:clr>
        </p15:guide>
        <p15:guide id="8" orient="horz" pos="3702">
          <p15:clr>
            <a:srgbClr val="F26B43"/>
          </p15:clr>
        </p15:guide>
        <p15:guide id="9" orient="horz" pos="154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3EDE0D-C39E-1420-F393-2007B5AFF5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2DA5C9-1CD3-86C9-760F-24532B535F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6515AC-74C0-17A1-EBBD-675AA2D690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631A-4918-4997-B6CB-554FF9427482}" type="datetimeFigureOut">
              <a:rPr lang="en-GB" smtClean="0"/>
              <a:t>08/10/2024</a:t>
            </a:fld>
            <a:endParaRPr lang="en-GB"/>
          </a:p>
        </p:txBody>
      </p:sp>
      <p:sp>
        <p:nvSpPr>
          <p:cNvPr id="5" name="Footer Placeholder 4">
            <a:extLst>
              <a:ext uri="{FF2B5EF4-FFF2-40B4-BE49-F238E27FC236}">
                <a16:creationId xmlns:a16="http://schemas.microsoft.com/office/drawing/2014/main" id="{A73E767D-3113-0BA3-C9CB-7C42535C86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8E4EC03-4D5B-0F30-B187-3E0ED351BC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93F1B-1AE2-4054-AC13-DED8CB2ABFBD}" type="slidenum">
              <a:rPr lang="en-GB" smtClean="0"/>
              <a:t>‹#›</a:t>
            </a:fld>
            <a:endParaRPr lang="en-GB"/>
          </a:p>
        </p:txBody>
      </p:sp>
    </p:spTree>
    <p:extLst>
      <p:ext uri="{BB962C8B-B14F-4D97-AF65-F5344CB8AC3E}">
        <p14:creationId xmlns:p14="http://schemas.microsoft.com/office/powerpoint/2010/main" val="325529700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bonnet@ilo.org" TargetMode="Externa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sign-no-entry-traffic-symbol-24342/" TargetMode="External"/><Relationship Id="rId2" Type="http://schemas.openxmlformats.org/officeDocument/2006/relationships/image" Target="../media/image26.pn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ilostat.ilo.org/data/" TargetMode="External"/><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33.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s://www.ilo.org/wcmsp5/groups/public/---dgreports/---stat/documents/meetingdocument/wcms_894213.pdf" TargetMode="External"/><Relationship Id="rId7" Type="http://schemas.openxmlformats.org/officeDocument/2006/relationships/hyperlink" Target="https://www.unglobalaccelerator.org/resource/informality-dashboard" TargetMode="External"/><Relationship Id="rId2" Type="http://schemas.openxmlformats.org/officeDocument/2006/relationships/notesSlide" Target="../notesSlides/notesSlide11.xml"/><Relationship Id="rId1" Type="http://schemas.openxmlformats.org/officeDocument/2006/relationships/slideLayout" Target="../slideLayouts/slideLayout33.xml"/><Relationship Id="rId6" Type="http://schemas.openxmlformats.org/officeDocument/2006/relationships/image" Target="../media/image44.png"/><Relationship Id="rId11" Type="http://schemas.openxmlformats.org/officeDocument/2006/relationships/hyperlink" Target="https://ilostat.ilo.org/data/" TargetMode="External"/><Relationship Id="rId5" Type="http://schemas.openxmlformats.org/officeDocument/2006/relationships/hyperlink" Target="https://wwwex.ilo.org/ilostat/f?p=45130:1:17186354321470:::::" TargetMode="External"/><Relationship Id="rId10" Type="http://schemas.openxmlformats.org/officeDocument/2006/relationships/image" Target="../media/image27.emf"/><Relationship Id="rId4" Type="http://schemas.openxmlformats.org/officeDocument/2006/relationships/hyperlink" Target="https://wwwex.ilo.org/ilostat/f?p=45130:1:12748940240723:::::" TargetMode="External"/><Relationship Id="rId9" Type="http://schemas.openxmlformats.org/officeDocument/2006/relationships/hyperlink" Target="https://www.ilo.org/publications/women-and-men-informal-economy-statistical-updat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61.xml"/><Relationship Id="rId5" Type="http://schemas.openxmlformats.org/officeDocument/2006/relationships/hyperlink" Target="https://svgsilh.com/image/23654.html" TargetMode="External"/><Relationship Id="rId4" Type="http://schemas.openxmlformats.org/officeDocument/2006/relationships/image" Target="../media/image49.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post-it-sticky-note-note-memo-150262/" TargetMode="External"/><Relationship Id="rId2" Type="http://schemas.openxmlformats.org/officeDocument/2006/relationships/image" Target="../media/image20.png"/><Relationship Id="rId1" Type="http://schemas.openxmlformats.org/officeDocument/2006/relationships/slideLayout" Target="../slideLayouts/slideLayout18.xml"/><Relationship Id="rId5" Type="http://schemas.openxmlformats.org/officeDocument/2006/relationships/hyperlink" Target="https://www.publicdomainpictures.net/es/view-image.php?image=320200&amp;picture=post-it-2" TargetMode="Externa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www.ilo.org/informal_economy_indicator_framework" TargetMode="External"/><Relationship Id="rId2" Type="http://schemas.openxmlformats.org/officeDocument/2006/relationships/notesSlide" Target="../notesSlides/notesSlide3.xml"/><Relationship Id="rId1" Type="http://schemas.openxmlformats.org/officeDocument/2006/relationships/slideLayout" Target="../slideLayouts/slideLayout33.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6093"/>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06AB9507-067B-48C1-A62C-7E2873874465}"/>
              </a:ext>
            </a:extLst>
          </p:cNvPr>
          <p:cNvSpPr txBox="1">
            <a:spLocks/>
          </p:cNvSpPr>
          <p:nvPr/>
        </p:nvSpPr>
        <p:spPr>
          <a:xfrm>
            <a:off x="7320468" y="1544320"/>
            <a:ext cx="4596808" cy="2418844"/>
          </a:xfrm>
          <a:prstGeom prst="rect">
            <a:avLst/>
          </a:prstGeom>
        </p:spPr>
        <p:txBody>
          <a:bodyPr vert="horz" lIns="91440" tIns="45720" rIns="91440" bIns="45720" rtlCol="0" anchor="ctr">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rPr>
              <a:t>Session 2.3</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3600"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rPr>
              <a:t>A broad measurement of the informal economy, dimensions of informality and associated sources </a:t>
            </a:r>
            <a:endParaRPr kumimoji="0" lang="en-US" sz="3400"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8" name="Text Placeholder 2">
            <a:extLst>
              <a:ext uri="{FF2B5EF4-FFF2-40B4-BE49-F238E27FC236}">
                <a16:creationId xmlns:a16="http://schemas.microsoft.com/office/drawing/2014/main" id="{6FDEAC0B-C7F7-4EF8-9AC9-70E39A8119C1}"/>
              </a:ext>
            </a:extLst>
          </p:cNvPr>
          <p:cNvSpPr txBox="1">
            <a:spLocks/>
          </p:cNvSpPr>
          <p:nvPr/>
        </p:nvSpPr>
        <p:spPr>
          <a:xfrm>
            <a:off x="7472295" y="4665644"/>
            <a:ext cx="4719706" cy="12366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44546A">
                    <a:lumMod val="20000"/>
                    <a:lumOff val="80000"/>
                  </a:srgbClr>
                </a:solidFill>
                <a:effectLst/>
                <a:uLnTx/>
                <a:uFillTx/>
                <a:latin typeface="Noto Sans" panose="020B0502040504020204" pitchFamily="34" charset="0"/>
                <a:ea typeface="Noto Sans" panose="020B0502040504020204" pitchFamily="34" charset="0"/>
                <a:cs typeface="Noto Sans" panose="020B0502040504020204" pitchFamily="34" charset="0"/>
              </a:rPr>
              <a:t>ILO-SIAP Regional Course on Statistics on Informality:  Definitions, Measurement, SDGs and Other Policy Indicators</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44546A">
                    <a:lumMod val="20000"/>
                    <a:lumOff val="80000"/>
                  </a:srgbClr>
                </a:solidFill>
                <a:effectLst/>
                <a:uLnTx/>
                <a:uFillTx/>
                <a:latin typeface="Noto Sans" panose="020B0502040504020204" pitchFamily="34" charset="0"/>
                <a:ea typeface="Noto Sans" panose="020B0502040504020204" pitchFamily="34" charset="0"/>
                <a:cs typeface="Noto Sans" panose="020B0502040504020204" pitchFamily="34" charset="0"/>
              </a:rPr>
              <a:t>Chiba (Japan), 15-18 October 2024</a:t>
            </a:r>
            <a:endParaRPr kumimoji="0" lang="en-GB" sz="1400" b="0" i="0" u="none" strike="noStrike" kern="1200" cap="none" spc="0" normalizeH="0" baseline="0" noProof="0" dirty="0">
              <a:ln>
                <a:noFill/>
              </a:ln>
              <a:solidFill>
                <a:srgbClr val="44546A">
                  <a:lumMod val="20000"/>
                  <a:lumOff val="80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9" name="Text Placeholder 2">
            <a:extLst>
              <a:ext uri="{FF2B5EF4-FFF2-40B4-BE49-F238E27FC236}">
                <a16:creationId xmlns:a16="http://schemas.microsoft.com/office/drawing/2014/main" id="{593258F2-841D-775F-9CCF-F961BFE89B35}"/>
              </a:ext>
            </a:extLst>
          </p:cNvPr>
          <p:cNvSpPr txBox="1">
            <a:spLocks/>
          </p:cNvSpPr>
          <p:nvPr/>
        </p:nvSpPr>
        <p:spPr>
          <a:xfrm>
            <a:off x="7624123" y="6239435"/>
            <a:ext cx="4538949" cy="61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rPr>
              <a:t>Florence Bonnet</a:t>
            </a:r>
            <a:r>
              <a:rPr lang="fr-FR" sz="1200" dirty="0">
                <a:solidFill>
                  <a:prstClr val="white"/>
                </a:solidFill>
                <a:latin typeface="Noto Sans" panose="020B0502040504020204" pitchFamily="34" charset="0"/>
                <a:ea typeface="Noto Sans" panose="020B0502040504020204" pitchFamily="34" charset="0"/>
                <a:cs typeface="Noto Sans" panose="020B0502040504020204" pitchFamily="34" charset="0"/>
              </a:rPr>
              <a:t> AP/FORMALIZATION</a:t>
            </a:r>
            <a:r>
              <a:rPr kumimoji="0" lang="fr-FR" sz="1200" b="0"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rPr>
              <a:t> (</a:t>
            </a:r>
            <a:r>
              <a:rPr kumimoji="0" lang="fr-FR" sz="1200" b="0"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hlinkClick r:id="rId2">
                  <a:extLst>
                    <a:ext uri="{A12FA001-AC4F-418D-AE19-62706E023703}">
                      <ahyp:hlinkClr xmlns:ahyp="http://schemas.microsoft.com/office/drawing/2018/hyperlinkcolor" val="tx"/>
                    </a:ext>
                  </a:extLst>
                </a:hlinkClick>
              </a:rPr>
              <a:t>bonnet@ilo.org</a:t>
            </a:r>
            <a:r>
              <a:rPr kumimoji="0" lang="fr-FR" sz="1200" b="0" i="0" u="none" strike="noStrike" kern="1200" cap="none" spc="0" normalizeH="0" baseline="0" noProof="0" dirty="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rPr>
              <a:t>)</a:t>
            </a:r>
          </a:p>
        </p:txBody>
      </p:sp>
      <p:pic>
        <p:nvPicPr>
          <p:cNvPr id="12" name="Picture 11" descr="A black background with blue and pink text&#10;&#10;Description automatically generated">
            <a:extLst>
              <a:ext uri="{FF2B5EF4-FFF2-40B4-BE49-F238E27FC236}">
                <a16:creationId xmlns:a16="http://schemas.microsoft.com/office/drawing/2014/main" id="{80DFF67F-D426-B0F3-88B4-8D6E5603E9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27" y="-433539"/>
            <a:ext cx="7291539" cy="7291539"/>
          </a:xfrm>
          <a:prstGeom prst="rect">
            <a:avLst/>
          </a:prstGeom>
        </p:spPr>
      </p:pic>
    </p:spTree>
    <p:extLst>
      <p:ext uri="{BB962C8B-B14F-4D97-AF65-F5344CB8AC3E}">
        <p14:creationId xmlns:p14="http://schemas.microsoft.com/office/powerpoint/2010/main" val="3498064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3A27AB8-70E9-4E96-9749-ECFBE59A2FF0}"/>
              </a:ext>
            </a:extLst>
          </p:cNvPr>
          <p:cNvSpPr>
            <a:spLocks noGrp="1"/>
          </p:cNvSpPr>
          <p:nvPr>
            <p:ph type="title"/>
          </p:nvPr>
        </p:nvSpPr>
        <p:spPr>
          <a:xfrm>
            <a:off x="2163336" y="428301"/>
            <a:ext cx="9949493" cy="437311"/>
          </a:xfrm>
        </p:spPr>
        <p:txBody>
          <a:bodyPr/>
          <a:lstStyle/>
          <a:p>
            <a:r>
              <a:rPr lang="fr-FR" sz="2800" b="0" dirty="0" err="1"/>
              <a:t>Going</a:t>
            </a:r>
            <a:r>
              <a:rPr lang="fr-FR" sz="2800" b="0" dirty="0"/>
              <a:t> </a:t>
            </a:r>
            <a:r>
              <a:rPr lang="fr-FR" sz="2800" b="0" dirty="0" err="1"/>
              <a:t>beyong</a:t>
            </a:r>
            <a:r>
              <a:rPr lang="fr-FR" sz="2800" b="0" dirty="0"/>
              <a:t> the </a:t>
            </a:r>
            <a:r>
              <a:rPr lang="fr-FR" sz="2800" b="0" dirty="0" err="1"/>
              <a:t>dichotomy</a:t>
            </a:r>
            <a:r>
              <a:rPr lang="fr-FR" sz="2800" b="0" dirty="0"/>
              <a:t> </a:t>
            </a:r>
            <a:r>
              <a:rPr lang="fr-FR" sz="2800" b="0" dirty="0" err="1"/>
              <a:t>formal</a:t>
            </a:r>
            <a:r>
              <a:rPr lang="fr-FR" sz="2800" b="0" dirty="0"/>
              <a:t> - </a:t>
            </a:r>
            <a:r>
              <a:rPr lang="fr-FR" sz="2800" b="0" dirty="0" err="1"/>
              <a:t>informal</a:t>
            </a:r>
            <a:r>
              <a:rPr lang="fr-FR" sz="2800" b="0" dirty="0"/>
              <a:t> </a:t>
            </a:r>
            <a:endParaRPr lang="en-GB" sz="2800" b="0" dirty="0"/>
          </a:p>
        </p:txBody>
      </p:sp>
      <p:cxnSp>
        <p:nvCxnSpPr>
          <p:cNvPr id="44" name="Connecteur droit avec flèche 14">
            <a:extLst>
              <a:ext uri="{FF2B5EF4-FFF2-40B4-BE49-F238E27FC236}">
                <a16:creationId xmlns:a16="http://schemas.microsoft.com/office/drawing/2014/main" id="{EFCC85D9-7B39-0C65-8B98-166DA9EADDB4}"/>
              </a:ext>
            </a:extLst>
          </p:cNvPr>
          <p:cNvCxnSpPr>
            <a:cxnSpLocks/>
            <a:stCxn id="47" idx="3"/>
            <a:endCxn id="48" idx="2"/>
          </p:cNvCxnSpPr>
          <p:nvPr/>
        </p:nvCxnSpPr>
        <p:spPr>
          <a:xfrm flipV="1">
            <a:off x="844731" y="3642859"/>
            <a:ext cx="10505338" cy="56086"/>
          </a:xfrm>
          <a:prstGeom prst="straightConnector1">
            <a:avLst/>
          </a:prstGeom>
          <a:ln w="28575">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grpSp>
        <p:nvGrpSpPr>
          <p:cNvPr id="45" name="Groupe 48">
            <a:extLst>
              <a:ext uri="{FF2B5EF4-FFF2-40B4-BE49-F238E27FC236}">
                <a16:creationId xmlns:a16="http://schemas.microsoft.com/office/drawing/2014/main" id="{789197BF-1EFA-2D1F-31E2-14A1A5962EF3}"/>
              </a:ext>
            </a:extLst>
          </p:cNvPr>
          <p:cNvGrpSpPr/>
          <p:nvPr/>
        </p:nvGrpSpPr>
        <p:grpSpPr>
          <a:xfrm>
            <a:off x="445935" y="3006618"/>
            <a:ext cx="11666895" cy="926077"/>
            <a:chOff x="-2287001" y="3032680"/>
            <a:chExt cx="14992386" cy="1367292"/>
          </a:xfrm>
        </p:grpSpPr>
        <p:sp>
          <p:nvSpPr>
            <p:cNvPr id="46" name="ZoneTexte 16">
              <a:extLst>
                <a:ext uri="{FF2B5EF4-FFF2-40B4-BE49-F238E27FC236}">
                  <a16:creationId xmlns:a16="http://schemas.microsoft.com/office/drawing/2014/main" id="{0BAF8903-F32E-2D89-940C-659424435D80}"/>
                </a:ext>
              </a:extLst>
            </p:cNvPr>
            <p:cNvSpPr txBox="1"/>
            <p:nvPr/>
          </p:nvSpPr>
          <p:spPr>
            <a:xfrm>
              <a:off x="9218860" y="3032680"/>
              <a:ext cx="3486525" cy="844924"/>
            </a:xfrm>
            <a:prstGeom prst="rect">
              <a:avLst/>
            </a:prstGeom>
            <a:noFill/>
          </p:spPr>
          <p:txBody>
            <a:bodyPr wrap="square">
              <a:spAutoFit/>
            </a:bodyPr>
            <a:lstStyle/>
            <a:p>
              <a:pPr marL="0" marR="0" lvl="0" indent="0" algn="l" defTabSz="619323" rtl="0" eaLnBrk="1" fontAlgn="auto" latinLnBrk="0" hangingPunct="1">
                <a:lnSpc>
                  <a:spcPct val="115000"/>
                </a:lnSpc>
                <a:spcBef>
                  <a:spcPts val="0"/>
                </a:spcBef>
                <a:spcAft>
                  <a:spcPts val="677"/>
                </a:spcAft>
                <a:buClrTx/>
                <a:buSzTx/>
                <a:buFontTx/>
                <a:buNone/>
                <a:tabLst/>
                <a:defRPr/>
              </a:pPr>
              <a:r>
                <a:rPr kumimoji="0" lang="en-GB" sz="1400" b="1" i="0" u="none" strike="noStrike" kern="1200" cap="none" spc="0" normalizeH="0" baseline="0" noProof="0" dirty="0">
                  <a:ln>
                    <a:noFill/>
                  </a:ln>
                  <a:solidFill>
                    <a:srgbClr val="C00000"/>
                  </a:solidFill>
                  <a:effectLst/>
                  <a:uLnTx/>
                  <a:uFillTx/>
                  <a:latin typeface="Noto Sans" panose="020B0502040504020204" pitchFamily="34" charset="0"/>
                  <a:ea typeface="Noto Sans" panose="020B0502040504020204" pitchFamily="34" charset="0"/>
                  <a:cs typeface="Noto Sans" panose="020B0502040504020204" pitchFamily="34" charset="0"/>
                </a:rPr>
                <a:t>Level of protection </a:t>
              </a:r>
              <a:r>
                <a:rPr kumimoji="0" lang="en-GB" sz="1400" b="0" i="0" u="none" strike="noStrike" kern="1200" cap="none" spc="0" normalizeH="0" baseline="0" noProof="0" dirty="0">
                  <a:ln>
                    <a:noFill/>
                  </a:ln>
                  <a:solidFill>
                    <a:srgbClr val="C00000"/>
                  </a:solidFill>
                  <a:effectLst/>
                  <a:uLnTx/>
                  <a:uFillTx/>
                  <a:latin typeface="Noto Sans" panose="020B0502040504020204" pitchFamily="34" charset="0"/>
                  <a:ea typeface="Noto Sans" panose="020B0502040504020204" pitchFamily="34" charset="0"/>
                  <a:cs typeface="Noto Sans" panose="020B0502040504020204" pitchFamily="34" charset="0"/>
                </a:rPr>
                <a:t>against economic and personal risks</a:t>
              </a:r>
            </a:p>
          </p:txBody>
        </p:sp>
        <p:sp>
          <p:nvSpPr>
            <p:cNvPr id="47" name="ZoneTexte 19">
              <a:extLst>
                <a:ext uri="{FF2B5EF4-FFF2-40B4-BE49-F238E27FC236}">
                  <a16:creationId xmlns:a16="http://schemas.microsoft.com/office/drawing/2014/main" id="{C9FAEA2E-246D-DEF6-B769-4EFD985E3F4E}"/>
                </a:ext>
              </a:extLst>
            </p:cNvPr>
            <p:cNvSpPr txBox="1"/>
            <p:nvPr/>
          </p:nvSpPr>
          <p:spPr>
            <a:xfrm>
              <a:off x="-2287001" y="3709739"/>
              <a:ext cx="512467" cy="690233"/>
            </a:xfrm>
            <a:prstGeom prst="rect">
              <a:avLst/>
            </a:prstGeom>
            <a:noFill/>
          </p:spPr>
          <p:txBody>
            <a:bodyPr wrap="square" rtlCol="0">
              <a:spAutoFit/>
            </a:bodyPr>
            <a:lstStyle/>
            <a:p>
              <a:pPr marL="0" marR="0" lvl="0" indent="0" algn="l" defTabSz="619323"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Noto Sans" panose="020B0502040504020204" pitchFamily="34" charset="0"/>
                  <a:ea typeface="Noto Sans" panose="020B0502040504020204" pitchFamily="34" charset="0"/>
                  <a:cs typeface="Noto Sans" panose="020B0502040504020204" pitchFamily="34" charset="0"/>
                </a:rPr>
                <a:t>-</a:t>
              </a:r>
              <a:endParaRPr kumimoji="0" lang="en-GB" sz="1200" b="1" i="0" u="none" strike="noStrike" kern="1200" cap="none" spc="0" normalizeH="0" baseline="0" noProof="0" dirty="0">
                <a:ln>
                  <a:noFill/>
                </a:ln>
                <a:solidFill>
                  <a:srgbClr val="C00000"/>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48" name="ZoneTexte 22">
              <a:extLst>
                <a:ext uri="{FF2B5EF4-FFF2-40B4-BE49-F238E27FC236}">
                  <a16:creationId xmlns:a16="http://schemas.microsoft.com/office/drawing/2014/main" id="{C7ED4FC8-987E-E6A2-6710-7CA36694CE21}"/>
                </a:ext>
              </a:extLst>
            </p:cNvPr>
            <p:cNvSpPr txBox="1"/>
            <p:nvPr/>
          </p:nvSpPr>
          <p:spPr>
            <a:xfrm rot="5400000">
              <a:off x="11814091" y="3626931"/>
              <a:ext cx="512466" cy="690232"/>
            </a:xfrm>
            <a:prstGeom prst="rect">
              <a:avLst/>
            </a:prstGeom>
            <a:noFill/>
          </p:spPr>
          <p:txBody>
            <a:bodyPr wrap="square" rtlCol="0">
              <a:spAutoFit/>
            </a:bodyPr>
            <a:lstStyle/>
            <a:p>
              <a:pPr marL="0" marR="0" lvl="0" indent="0" algn="l" defTabSz="619323"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Noto Sans" panose="020B0502040504020204" pitchFamily="34" charset="0"/>
                  <a:ea typeface="Noto Sans" panose="020B0502040504020204" pitchFamily="34" charset="0"/>
                  <a:cs typeface="Noto Sans" panose="020B0502040504020204" pitchFamily="34" charset="0"/>
                </a:rPr>
                <a:t>+</a:t>
              </a:r>
              <a:endParaRPr kumimoji="0" lang="en-GB" sz="1200" b="1" i="0" u="none" strike="noStrike" kern="1200" cap="none" spc="0" normalizeH="0" baseline="0" noProof="0" dirty="0">
                <a:ln>
                  <a:noFill/>
                </a:ln>
                <a:solidFill>
                  <a:srgbClr val="C00000"/>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grpSp>
      <p:sp>
        <p:nvSpPr>
          <p:cNvPr id="50" name="ZoneTexte 17">
            <a:extLst>
              <a:ext uri="{FF2B5EF4-FFF2-40B4-BE49-F238E27FC236}">
                <a16:creationId xmlns:a16="http://schemas.microsoft.com/office/drawing/2014/main" id="{9274EB18-4F83-736C-9C3C-06F137C2E831}"/>
              </a:ext>
            </a:extLst>
          </p:cNvPr>
          <p:cNvSpPr txBox="1"/>
          <p:nvPr/>
        </p:nvSpPr>
        <p:spPr>
          <a:xfrm>
            <a:off x="5726908" y="1661768"/>
            <a:ext cx="347098" cy="467500"/>
          </a:xfrm>
          <a:prstGeom prst="rect">
            <a:avLst/>
          </a:prstGeom>
          <a:noFill/>
        </p:spPr>
        <p:txBody>
          <a:bodyPr wrap="square" rtlCol="0">
            <a:spAutoFit/>
          </a:bodyPr>
          <a:lstStyle/>
          <a:p>
            <a:pPr marL="0" marR="0" lvl="0" indent="0" algn="l" defTabSz="619323"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a:t>
            </a:r>
            <a:endParaRPr kumimoji="0" lang="en-GB" sz="1200" b="1"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51" name="ZoneTexte 21">
            <a:extLst>
              <a:ext uri="{FF2B5EF4-FFF2-40B4-BE49-F238E27FC236}">
                <a16:creationId xmlns:a16="http://schemas.microsoft.com/office/drawing/2014/main" id="{59D0D95B-F0AE-A286-093B-EF9AC3F1BC24}"/>
              </a:ext>
            </a:extLst>
          </p:cNvPr>
          <p:cNvSpPr txBox="1"/>
          <p:nvPr/>
        </p:nvSpPr>
        <p:spPr>
          <a:xfrm>
            <a:off x="3213470" y="6106278"/>
            <a:ext cx="2372611" cy="640816"/>
          </a:xfrm>
          <a:prstGeom prst="rect">
            <a:avLst/>
          </a:prstGeom>
          <a:noFill/>
        </p:spPr>
        <p:txBody>
          <a:bodyPr wrap="square">
            <a:spAutoFit/>
          </a:bodyPr>
          <a:lstStyle/>
          <a:p>
            <a:pPr marL="0" marR="0" lvl="0" indent="0" algn="r" defTabSz="619323" rtl="0" eaLnBrk="1" fontAlgn="auto" latinLnBrk="0" hangingPunct="1">
              <a:lnSpc>
                <a:spcPct val="115000"/>
              </a:lnSpc>
              <a:spcBef>
                <a:spcPts val="0"/>
              </a:spcBef>
              <a:spcAft>
                <a:spcPts val="677"/>
              </a:spcAft>
              <a:buClrTx/>
              <a:buSzTx/>
              <a:buFontTx/>
              <a:buNone/>
              <a:tabLst/>
              <a:defRPr/>
            </a:pPr>
            <a:r>
              <a:rPr kumimoji="0" lang="en-GB" sz="1600" b="1"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Informal jobs, productive activities</a:t>
            </a:r>
            <a:endParaRPr kumimoji="0" lang="en-GB" sz="16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52" name="ZoneTexte 23">
            <a:extLst>
              <a:ext uri="{FF2B5EF4-FFF2-40B4-BE49-F238E27FC236}">
                <a16:creationId xmlns:a16="http://schemas.microsoft.com/office/drawing/2014/main" id="{A81CD447-ADED-07EF-E7C1-2BAC0F7F6102}"/>
              </a:ext>
            </a:extLst>
          </p:cNvPr>
          <p:cNvSpPr txBox="1"/>
          <p:nvPr/>
        </p:nvSpPr>
        <p:spPr>
          <a:xfrm>
            <a:off x="5243584" y="5808970"/>
            <a:ext cx="347098" cy="467500"/>
          </a:xfrm>
          <a:prstGeom prst="rect">
            <a:avLst/>
          </a:prstGeom>
          <a:noFill/>
        </p:spPr>
        <p:txBody>
          <a:bodyPr wrap="square" rtlCol="0">
            <a:spAutoFit/>
          </a:bodyPr>
          <a:lstStyle/>
          <a:p>
            <a:pPr marL="0" marR="0" lvl="0" indent="0" algn="l" defTabSz="619323"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a:t>
            </a:r>
            <a:endParaRPr kumimoji="0" lang="en-GB" sz="1200" b="1"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53" name="ZoneTexte 31">
            <a:extLst>
              <a:ext uri="{FF2B5EF4-FFF2-40B4-BE49-F238E27FC236}">
                <a16:creationId xmlns:a16="http://schemas.microsoft.com/office/drawing/2014/main" id="{98323404-A22E-9327-B71D-70E5A973D677}"/>
              </a:ext>
            </a:extLst>
          </p:cNvPr>
          <p:cNvSpPr txBox="1"/>
          <p:nvPr/>
        </p:nvSpPr>
        <p:spPr>
          <a:xfrm>
            <a:off x="5737838" y="1129269"/>
            <a:ext cx="2461480" cy="640816"/>
          </a:xfrm>
          <a:prstGeom prst="rect">
            <a:avLst/>
          </a:prstGeom>
          <a:noFill/>
        </p:spPr>
        <p:txBody>
          <a:bodyPr wrap="square">
            <a:spAutoFit/>
          </a:bodyPr>
          <a:lstStyle/>
          <a:p>
            <a:pPr marL="0" marR="0" lvl="0" indent="0" algn="l" defTabSz="619323" rtl="0" eaLnBrk="1" fontAlgn="auto" latinLnBrk="0" hangingPunct="1">
              <a:lnSpc>
                <a:spcPct val="115000"/>
              </a:lnSpc>
              <a:spcBef>
                <a:spcPts val="0"/>
              </a:spcBef>
              <a:spcAft>
                <a:spcPts val="677"/>
              </a:spcAft>
              <a:buClrTx/>
              <a:buSzTx/>
              <a:buFontTx/>
              <a:buNone/>
              <a:tabLst/>
              <a:defRPr/>
            </a:pPr>
            <a:r>
              <a:rPr kumimoji="0" lang="en-GB" sz="1600" b="1"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Formal jobs, productive activities</a:t>
            </a:r>
            <a:endParaRPr kumimoji="0" lang="en-GB" sz="16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54" name="ZoneTexte 34">
            <a:extLst>
              <a:ext uri="{FF2B5EF4-FFF2-40B4-BE49-F238E27FC236}">
                <a16:creationId xmlns:a16="http://schemas.microsoft.com/office/drawing/2014/main" id="{FBA76959-27CC-0A0A-1435-D3557A9DA42E}"/>
              </a:ext>
            </a:extLst>
          </p:cNvPr>
          <p:cNvSpPr txBox="1"/>
          <p:nvPr/>
        </p:nvSpPr>
        <p:spPr>
          <a:xfrm>
            <a:off x="798580" y="5256659"/>
            <a:ext cx="647086" cy="584775"/>
          </a:xfrm>
          <a:prstGeom prst="rect">
            <a:avLst/>
          </a:prstGeom>
          <a:noFill/>
        </p:spPr>
        <p:txBody>
          <a:bodyPr wrap="square" rtlCol="0">
            <a:spAutoFit/>
          </a:bodyPr>
          <a:lstStyle/>
          <a:p>
            <a:pPr marL="0" marR="0" lvl="0" indent="0" algn="l" defTabSz="619323"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C00000"/>
                </a:solidFill>
                <a:effectLst/>
                <a:uLnTx/>
                <a:uFillTx/>
                <a:latin typeface="Noto Sans" panose="020B0502040504020204" pitchFamily="34" charset="0"/>
                <a:ea typeface="Noto Sans" panose="020B0502040504020204" pitchFamily="34" charset="0"/>
                <a:cs typeface="Noto Sans" panose="020B0502040504020204" pitchFamily="34" charset="0"/>
                <a:sym typeface="Wingdings 2" panose="05020102010507070707" pitchFamily="18" charset="2"/>
              </a:rPr>
              <a:t></a:t>
            </a:r>
            <a:endParaRPr kumimoji="0" lang="en-GB" sz="3200" b="0" i="0" u="none" strike="noStrike" kern="1200" cap="none" spc="0" normalizeH="0" baseline="0" noProof="0" dirty="0">
              <a:ln>
                <a:noFill/>
              </a:ln>
              <a:solidFill>
                <a:srgbClr val="C00000"/>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55" name="ZoneTexte 36">
            <a:extLst>
              <a:ext uri="{FF2B5EF4-FFF2-40B4-BE49-F238E27FC236}">
                <a16:creationId xmlns:a16="http://schemas.microsoft.com/office/drawing/2014/main" id="{E686CE80-1B2D-410D-256F-02DB9B17E44B}"/>
              </a:ext>
            </a:extLst>
          </p:cNvPr>
          <p:cNvSpPr txBox="1"/>
          <p:nvPr/>
        </p:nvSpPr>
        <p:spPr>
          <a:xfrm>
            <a:off x="10217147" y="1450388"/>
            <a:ext cx="647086" cy="584775"/>
          </a:xfrm>
          <a:prstGeom prst="rect">
            <a:avLst/>
          </a:prstGeom>
          <a:noFill/>
        </p:spPr>
        <p:txBody>
          <a:bodyPr wrap="square" rtlCol="0">
            <a:spAutoFit/>
          </a:bodyPr>
          <a:lstStyle/>
          <a:p>
            <a:pPr marL="0" marR="0" lvl="0" indent="0" algn="l" defTabSz="619323"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C00000"/>
                </a:solidFill>
                <a:effectLst/>
                <a:uLnTx/>
                <a:uFillTx/>
                <a:latin typeface="Noto Sans" panose="020B0502040504020204" pitchFamily="34" charset="0"/>
                <a:ea typeface="Noto Sans" panose="020B0502040504020204" pitchFamily="34" charset="0"/>
                <a:cs typeface="Noto Sans" panose="020B0502040504020204" pitchFamily="34" charset="0"/>
                <a:sym typeface="Wingdings 2" panose="05020102010507070707" pitchFamily="18" charset="2"/>
              </a:rPr>
              <a:t></a:t>
            </a:r>
            <a:endParaRPr kumimoji="0" lang="en-GB" sz="3200" b="0" i="0" u="none" strike="noStrike" kern="1200" cap="none" spc="0" normalizeH="0" baseline="0" noProof="0" dirty="0">
              <a:ln>
                <a:noFill/>
              </a:ln>
              <a:solidFill>
                <a:srgbClr val="C00000"/>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cxnSp>
        <p:nvCxnSpPr>
          <p:cNvPr id="56" name="Connecteur droit avec flèche 38">
            <a:extLst>
              <a:ext uri="{FF2B5EF4-FFF2-40B4-BE49-F238E27FC236}">
                <a16:creationId xmlns:a16="http://schemas.microsoft.com/office/drawing/2014/main" id="{9D657453-4288-A66A-B3AF-4813C8151A3E}"/>
              </a:ext>
            </a:extLst>
          </p:cNvPr>
          <p:cNvCxnSpPr>
            <a:cxnSpLocks/>
          </p:cNvCxnSpPr>
          <p:nvPr/>
        </p:nvCxnSpPr>
        <p:spPr>
          <a:xfrm flipV="1">
            <a:off x="1356169" y="1842709"/>
            <a:ext cx="8763338" cy="3492250"/>
          </a:xfrm>
          <a:prstGeom prst="straightConnector1">
            <a:avLst/>
          </a:prstGeom>
          <a:ln w="28575">
            <a:solidFill>
              <a:schemeClr val="tx2">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57" name="Groupe 64">
            <a:extLst>
              <a:ext uri="{FF2B5EF4-FFF2-40B4-BE49-F238E27FC236}">
                <a16:creationId xmlns:a16="http://schemas.microsoft.com/office/drawing/2014/main" id="{7A2F8C43-3341-BAFE-85BA-137121AFCF85}"/>
              </a:ext>
            </a:extLst>
          </p:cNvPr>
          <p:cNvGrpSpPr/>
          <p:nvPr/>
        </p:nvGrpSpPr>
        <p:grpSpPr>
          <a:xfrm>
            <a:off x="1486204" y="2126402"/>
            <a:ext cx="8793448" cy="3503422"/>
            <a:chOff x="-3740085" y="976411"/>
            <a:chExt cx="13042782" cy="5053305"/>
          </a:xfrm>
        </p:grpSpPr>
        <p:cxnSp>
          <p:nvCxnSpPr>
            <p:cNvPr id="58" name="Connecteur droit 56">
              <a:extLst>
                <a:ext uri="{FF2B5EF4-FFF2-40B4-BE49-F238E27FC236}">
                  <a16:creationId xmlns:a16="http://schemas.microsoft.com/office/drawing/2014/main" id="{19834444-58C7-89F3-EAD7-4771AEED6EFD}"/>
                </a:ext>
              </a:extLst>
            </p:cNvPr>
            <p:cNvCxnSpPr>
              <a:cxnSpLocks/>
              <a:stCxn id="54" idx="3"/>
            </p:cNvCxnSpPr>
            <p:nvPr/>
          </p:nvCxnSpPr>
          <p:spPr>
            <a:xfrm flipV="1">
              <a:off x="-3740085" y="5098378"/>
              <a:ext cx="9043814" cy="931338"/>
            </a:xfrm>
            <a:prstGeom prst="line">
              <a:avLst/>
            </a:prstGeom>
            <a:ln w="28575">
              <a:solidFill>
                <a:schemeClr val="tx2">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Connecteur droit avec flèche 58">
              <a:extLst>
                <a:ext uri="{FF2B5EF4-FFF2-40B4-BE49-F238E27FC236}">
                  <a16:creationId xmlns:a16="http://schemas.microsoft.com/office/drawing/2014/main" id="{B789C91F-4F2E-A1F9-14D4-3A2DC6A2C1B3}"/>
                </a:ext>
              </a:extLst>
            </p:cNvPr>
            <p:cNvCxnSpPr>
              <a:cxnSpLocks/>
            </p:cNvCxnSpPr>
            <p:nvPr/>
          </p:nvCxnSpPr>
          <p:spPr>
            <a:xfrm flipV="1">
              <a:off x="5303729" y="976411"/>
              <a:ext cx="3998968" cy="4121967"/>
            </a:xfrm>
            <a:prstGeom prst="straightConnector1">
              <a:avLst/>
            </a:prstGeom>
            <a:ln w="28575">
              <a:solidFill>
                <a:schemeClr val="tx2">
                  <a:lumMod val="65000"/>
                  <a:lumOff val="35000"/>
                </a:schemeClr>
              </a:solidFill>
              <a:prstDash val="sysDot"/>
              <a:tailEnd type="arrow" w="lg" len="lg"/>
            </a:ln>
          </p:spPr>
          <p:style>
            <a:lnRef idx="1">
              <a:schemeClr val="accent1"/>
            </a:lnRef>
            <a:fillRef idx="0">
              <a:schemeClr val="accent1"/>
            </a:fillRef>
            <a:effectRef idx="0">
              <a:schemeClr val="accent1"/>
            </a:effectRef>
            <a:fontRef idx="minor">
              <a:schemeClr val="tx1"/>
            </a:fontRef>
          </p:style>
        </p:cxnSp>
      </p:grpSp>
      <p:sp>
        <p:nvSpPr>
          <p:cNvPr id="60" name="ZoneTexte 44">
            <a:extLst>
              <a:ext uri="{FF2B5EF4-FFF2-40B4-BE49-F238E27FC236}">
                <a16:creationId xmlns:a16="http://schemas.microsoft.com/office/drawing/2014/main" id="{29949925-ECF5-19A9-1AEC-BD590AB3E2C7}"/>
              </a:ext>
            </a:extLst>
          </p:cNvPr>
          <p:cNvSpPr txBox="1"/>
          <p:nvPr/>
        </p:nvSpPr>
        <p:spPr>
          <a:xfrm>
            <a:off x="10630945" y="1189663"/>
            <a:ext cx="1561055" cy="1169551"/>
          </a:xfrm>
          <a:prstGeom prst="rect">
            <a:avLst/>
          </a:prstGeom>
          <a:noFill/>
        </p:spPr>
        <p:txBody>
          <a:bodyPr wrap="square" rtlCol="0">
            <a:spAutoFit/>
          </a:bodyPr>
          <a:lstStyle/>
          <a:p>
            <a:pPr marL="0" marR="0" lvl="0" indent="0" algn="l" defTabSz="619323"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“Protection against personal and economic risks”: </a:t>
            </a:r>
            <a:r>
              <a:rPr kumimoji="0" lang="en-GB" sz="1400" b="1"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decent work</a:t>
            </a:r>
          </a:p>
        </p:txBody>
      </p:sp>
      <p:cxnSp>
        <p:nvCxnSpPr>
          <p:cNvPr id="61" name="Connecteur droit avec flèche 20">
            <a:extLst>
              <a:ext uri="{FF2B5EF4-FFF2-40B4-BE49-F238E27FC236}">
                <a16:creationId xmlns:a16="http://schemas.microsoft.com/office/drawing/2014/main" id="{B24362DB-F6DB-A0E3-3DB6-11C4CDCA0FD5}"/>
              </a:ext>
            </a:extLst>
          </p:cNvPr>
          <p:cNvCxnSpPr>
            <a:cxnSpLocks/>
          </p:cNvCxnSpPr>
          <p:nvPr/>
        </p:nvCxnSpPr>
        <p:spPr>
          <a:xfrm flipH="1" flipV="1">
            <a:off x="5677169" y="1130300"/>
            <a:ext cx="40538" cy="5591779"/>
          </a:xfrm>
          <a:prstGeom prst="straightConnector1">
            <a:avLst/>
          </a:prstGeom>
          <a:ln w="28575">
            <a:solidFill>
              <a:schemeClr val="tx2">
                <a:lumMod val="75000"/>
                <a:lumOff val="2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62" name="ZoneTexte 24">
            <a:extLst>
              <a:ext uri="{FF2B5EF4-FFF2-40B4-BE49-F238E27FC236}">
                <a16:creationId xmlns:a16="http://schemas.microsoft.com/office/drawing/2014/main" id="{29245F3B-92B4-13EB-59F5-F71590A23048}"/>
              </a:ext>
            </a:extLst>
          </p:cNvPr>
          <p:cNvSpPr txBox="1"/>
          <p:nvPr/>
        </p:nvSpPr>
        <p:spPr>
          <a:xfrm>
            <a:off x="5953688" y="3935891"/>
            <a:ext cx="6238312" cy="2723823"/>
          </a:xfrm>
          <a:prstGeom prst="rect">
            <a:avLst/>
          </a:prstGeom>
          <a:solidFill>
            <a:schemeClr val="bg1">
              <a:alpha val="60000"/>
            </a:schemeClr>
          </a:solidFill>
          <a:ln>
            <a:noFill/>
          </a:ln>
        </p:spPr>
        <p:txBody>
          <a:bodyPr wrap="square" rtlCol="0">
            <a:spAutoFit/>
          </a:bodyPr>
          <a:lstStyle/>
          <a:p>
            <a:pPr marL="0" marR="0" lvl="0" indent="0" algn="l" defTabSz="619323" rtl="0" eaLnBrk="1" fontAlgn="auto" latinLnBrk="0" hangingPunct="1">
              <a:lnSpc>
                <a:spcPct val="100000"/>
              </a:lnSpc>
              <a:spcBef>
                <a:spcPts val="0"/>
              </a:spcBef>
              <a:spcAft>
                <a:spcPts val="0"/>
              </a:spcAft>
              <a:buClr>
                <a:srgbClr val="F8FCFE">
                  <a:lumMod val="25000"/>
                </a:srgbClr>
              </a:buClr>
              <a:buSzTx/>
              <a:buFontTx/>
              <a:buNone/>
              <a:tabLst/>
              <a:defRPr/>
            </a:pPr>
            <a:r>
              <a:rPr kumimoji="0" lang="en-US" sz="1800" b="1" i="0" u="none" strike="noStrike" kern="1200" cap="none" spc="0" normalizeH="0" baseline="0" noProof="0" dirty="0">
                <a:ln>
                  <a:noFill/>
                </a:ln>
                <a:solidFill>
                  <a:srgbClr val="C00000"/>
                </a:solidFill>
                <a:effectLst/>
                <a:uLnTx/>
                <a:uFillTx/>
                <a:latin typeface="Noto Sans" panose="020B0502040504020204" pitchFamily="34" charset="0"/>
                <a:ea typeface="Noto Sans" panose="020B0502040504020204" pitchFamily="34" charset="0"/>
                <a:cs typeface="Noto Sans" panose="020B0502040504020204" pitchFamily="34" charset="0"/>
              </a:rPr>
              <a:t>From what protections do workers in informal employment benefit?</a:t>
            </a:r>
          </a:p>
          <a:p>
            <a:pPr marL="193538" marR="0" lvl="0" indent="-193538" algn="l" defTabSz="619323" rtl="0" eaLnBrk="1" fontAlgn="auto" latinLnBrk="0" hangingPunct="1">
              <a:lnSpc>
                <a:spcPct val="100000"/>
              </a:lnSpc>
              <a:spcBef>
                <a:spcPts val="0"/>
              </a:spcBef>
              <a:spcAft>
                <a:spcPts val="0"/>
              </a:spcAft>
              <a:buClr>
                <a:srgbClr val="F8FCFE">
                  <a:lumMod val="25000"/>
                </a:srgbClr>
              </a:buClr>
              <a:buSzTx/>
              <a:buFont typeface="Wingdings 2" panose="05020102010507070707" pitchFamily="18" charset="2"/>
              <a:buChar char="Ì"/>
              <a:tabLst/>
              <a:defRPr/>
            </a:pPr>
            <a:endParaRPr kumimoji="0" lang="en-GB" sz="15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285750" marR="0" lvl="0" indent="-285750" algn="l" defTabSz="619323" rtl="0" eaLnBrk="1" fontAlgn="auto" latinLnBrk="0" hangingPunct="1">
              <a:lnSpc>
                <a:spcPct val="100000"/>
              </a:lnSpc>
              <a:spcBef>
                <a:spcPts val="0"/>
              </a:spcBef>
              <a:spcAft>
                <a:spcPts val="0"/>
              </a:spcAft>
              <a:buClr>
                <a:srgbClr val="C00000"/>
              </a:buClr>
              <a:buSzTx/>
              <a:buFont typeface="Wingdings 3" panose="05040102010807070707" pitchFamily="18" charset="2"/>
              <a:buChar char=""/>
              <a:tabLst/>
              <a:defRPr/>
            </a:pPr>
            <a:r>
              <a:rPr kumimoji="0" lang="en-GB" sz="15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Under Dimension </a:t>
            </a:r>
            <a:r>
              <a:rPr kumimoji="0" lang="en-GB" sz="1500" b="0" i="0" u="none" strike="noStrike" kern="1200" cap="none" spc="0" normalizeH="0" baseline="0" noProof="0" dirty="0">
                <a:ln>
                  <a:noFill/>
                </a:ln>
                <a:solidFill>
                  <a:srgbClr val="FF0000"/>
                </a:solidFill>
                <a:effectLst/>
                <a:uLnTx/>
                <a:uFillTx/>
                <a:latin typeface="Noto Sans" panose="020B0502040504020204" pitchFamily="34" charset="0"/>
                <a:ea typeface="Noto Sans" panose="020B0502040504020204" pitchFamily="34" charset="0"/>
                <a:cs typeface="Noto Sans" panose="020B0502040504020204" pitchFamily="34" charset="0"/>
              </a:rPr>
              <a:t>4. Working conditions &amp; productivity</a:t>
            </a:r>
            <a:r>
              <a:rPr kumimoji="0" lang="en-GB" sz="1500" b="0" i="0" u="none" strike="noStrike" kern="1200" cap="none" spc="0" normalizeH="0" baseline="0" noProof="0" dirty="0">
                <a:ln>
                  <a:noFill/>
                </a:ln>
                <a:solidFill>
                  <a:srgbClr val="000000">
                    <a:lumMod val="95000"/>
                    <a:lumOff val="5000"/>
                  </a:srgbClr>
                </a:solidFill>
                <a:effectLst/>
                <a:uLnTx/>
                <a:uFillTx/>
                <a:latin typeface="Noto Sans" panose="020B0502040504020204" pitchFamily="34" charset="0"/>
                <a:ea typeface="Noto Sans" panose="020B0502040504020204" pitchFamily="34" charset="0"/>
                <a:cs typeface="Noto Sans" panose="020B0502040504020204" pitchFamily="34" charset="0"/>
              </a:rPr>
              <a:t>:</a:t>
            </a:r>
          </a:p>
          <a:p>
            <a:pPr marL="468312" marR="0" lvl="1" indent="-285750" algn="l" defTabSz="619323" rtl="0" eaLnBrk="1" fontAlgn="auto" latinLnBrk="0" hangingPunct="1">
              <a:lnSpc>
                <a:spcPct val="100000"/>
              </a:lnSpc>
              <a:spcBef>
                <a:spcPts val="0"/>
              </a:spcBef>
              <a:spcAft>
                <a:spcPts val="0"/>
              </a:spcAft>
              <a:buClr>
                <a:srgbClr val="FF0000"/>
              </a:buClr>
              <a:buSzTx/>
              <a:buFont typeface="Wingdings 2" panose="05020102010507070707" pitchFamily="18" charset="2"/>
              <a:buChar char=""/>
              <a:tabLst/>
              <a:defRPr/>
            </a:pPr>
            <a:r>
              <a:rPr kumimoji="0" lang="en-GB" sz="14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Income security; levels of protection; level &amp; forms of organization / representation</a:t>
            </a:r>
          </a:p>
          <a:p>
            <a:pPr marL="468312" marR="0" lvl="1" indent="-285750" algn="l" defTabSz="619323" rtl="0" eaLnBrk="1" fontAlgn="auto" latinLnBrk="0" hangingPunct="1">
              <a:lnSpc>
                <a:spcPct val="100000"/>
              </a:lnSpc>
              <a:spcBef>
                <a:spcPts val="0"/>
              </a:spcBef>
              <a:spcAft>
                <a:spcPts val="0"/>
              </a:spcAft>
              <a:buClr>
                <a:srgbClr val="FF0000"/>
              </a:buClr>
              <a:buSzTx/>
              <a:buFont typeface="Wingdings 2" panose="05020102010507070707" pitchFamily="18" charset="2"/>
              <a:buChar char=""/>
              <a:tabLst/>
              <a:defRPr/>
            </a:pPr>
            <a:r>
              <a:rPr kumimoji="0" lang="en-GB" sz="14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Productivity of enterprises</a:t>
            </a:r>
          </a:p>
          <a:p>
            <a:pPr marL="193538" marR="0" lvl="1" indent="-193538" algn="l" defTabSz="619323" rtl="0" eaLnBrk="1" fontAlgn="auto" latinLnBrk="0" hangingPunct="1">
              <a:lnSpc>
                <a:spcPct val="100000"/>
              </a:lnSpc>
              <a:spcBef>
                <a:spcPts val="0"/>
              </a:spcBef>
              <a:spcAft>
                <a:spcPts val="0"/>
              </a:spcAft>
              <a:buClr>
                <a:srgbClr val="F8FCFE">
                  <a:lumMod val="25000"/>
                </a:srgbClr>
              </a:buClr>
              <a:buSzTx/>
              <a:buFont typeface="Wingdings 2" panose="05020102010507070707" pitchFamily="18" charset="2"/>
              <a:buChar char="Ì"/>
              <a:tabLst/>
              <a:defRPr/>
            </a:pPr>
            <a:endParaRPr kumimoji="0" lang="en-GB" sz="15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285750" marR="0" lvl="1" indent="-285750" algn="l" defTabSz="619323" rtl="0" eaLnBrk="1" fontAlgn="auto" latinLnBrk="0" hangingPunct="1">
              <a:lnSpc>
                <a:spcPct val="100000"/>
              </a:lnSpc>
              <a:spcBef>
                <a:spcPts val="0"/>
              </a:spcBef>
              <a:spcAft>
                <a:spcPts val="0"/>
              </a:spcAft>
              <a:buClr>
                <a:srgbClr val="C00000"/>
              </a:buClr>
              <a:buSzTx/>
              <a:buFont typeface="Wingdings 3" panose="05040102010807070707" pitchFamily="18" charset="2"/>
              <a:buChar char=""/>
              <a:tabLst/>
              <a:defRPr/>
            </a:pPr>
            <a:r>
              <a:rPr kumimoji="0" lang="en-GB" sz="15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Under Dimension </a:t>
            </a:r>
            <a:r>
              <a:rPr kumimoji="0" lang="en-GB" sz="1500" b="0" i="0" u="none" strike="noStrike" kern="1200" cap="none" spc="0" normalizeH="0" baseline="0" noProof="0" dirty="0">
                <a:ln>
                  <a:noFill/>
                </a:ln>
                <a:solidFill>
                  <a:srgbClr val="FF0000"/>
                </a:solidFill>
                <a:effectLst/>
                <a:uLnTx/>
                <a:uFillTx/>
                <a:latin typeface="Noto Sans" panose="020B0502040504020204" pitchFamily="34" charset="0"/>
                <a:ea typeface="Noto Sans" panose="020B0502040504020204" pitchFamily="34" charset="0"/>
                <a:cs typeface="Noto Sans" panose="020B0502040504020204" pitchFamily="34" charset="0"/>
              </a:rPr>
              <a:t>5. Contextual vulnerabilities</a:t>
            </a:r>
          </a:p>
          <a:p>
            <a:pPr marL="468312" marR="0" lvl="1" indent="-285750" algn="l" defTabSz="619323" rtl="0" eaLnBrk="1" fontAlgn="auto" latinLnBrk="0" hangingPunct="1">
              <a:lnSpc>
                <a:spcPct val="100000"/>
              </a:lnSpc>
              <a:spcBef>
                <a:spcPts val="0"/>
              </a:spcBef>
              <a:spcAft>
                <a:spcPts val="0"/>
              </a:spcAft>
              <a:buClr>
                <a:srgbClr val="FF0000"/>
              </a:buClr>
              <a:buSzTx/>
              <a:buFont typeface="Wingdings 2" panose="05020102010507070707" pitchFamily="18" charset="2"/>
              <a:buChar char=""/>
              <a:tabLst/>
              <a:defRPr/>
            </a:pPr>
            <a:r>
              <a:rPr kumimoji="0" lang="en-GB" sz="15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Broader assessment of income security: from all sources &amp; from all household members</a:t>
            </a:r>
          </a:p>
        </p:txBody>
      </p:sp>
      <p:sp>
        <p:nvSpPr>
          <p:cNvPr id="63" name="ZoneTexte 40">
            <a:extLst>
              <a:ext uri="{FF2B5EF4-FFF2-40B4-BE49-F238E27FC236}">
                <a16:creationId xmlns:a16="http://schemas.microsoft.com/office/drawing/2014/main" id="{6B11A6B0-6F40-E2F8-D2AE-AC1373934615}"/>
              </a:ext>
            </a:extLst>
          </p:cNvPr>
          <p:cNvSpPr txBox="1"/>
          <p:nvPr/>
        </p:nvSpPr>
        <p:spPr>
          <a:xfrm>
            <a:off x="178845" y="1505808"/>
            <a:ext cx="5444843" cy="1723549"/>
          </a:xfrm>
          <a:prstGeom prst="rect">
            <a:avLst/>
          </a:prstGeom>
          <a:noFill/>
        </p:spPr>
        <p:txBody>
          <a:bodyPr wrap="square" rtlCol="0">
            <a:spAutoFit/>
          </a:bodyPr>
          <a:lstStyle/>
          <a:p>
            <a:pPr marL="0" marR="0" lvl="0" indent="0" algn="l" defTabSz="619323"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Noto Sans" panose="020B0502040504020204" pitchFamily="34" charset="0"/>
                <a:ea typeface="Noto Sans" panose="020B0502040504020204" pitchFamily="34" charset="0"/>
                <a:cs typeface="Noto Sans" panose="020B0502040504020204" pitchFamily="34" charset="0"/>
              </a:rPr>
              <a:t>Does formalization mean protection against personal &amp; economic risks?  Are formal jobs decent jobs?</a:t>
            </a:r>
            <a:endParaRPr kumimoji="0" lang="fr-FR" sz="1800" b="1" i="0" u="none" strike="noStrike" kern="1200" cap="none" spc="0" normalizeH="0" baseline="0" noProof="0" dirty="0">
              <a:ln>
                <a:noFill/>
              </a:ln>
              <a:solidFill>
                <a:srgbClr val="C00000"/>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285750" marR="0" lvl="1" indent="-285750" algn="l" defTabSz="619323" rtl="0" eaLnBrk="1" fontAlgn="auto" latinLnBrk="0" hangingPunct="1">
              <a:lnSpc>
                <a:spcPct val="100000"/>
              </a:lnSpc>
              <a:spcBef>
                <a:spcPts val="406"/>
              </a:spcBef>
              <a:spcAft>
                <a:spcPts val="0"/>
              </a:spcAft>
              <a:buClr>
                <a:srgbClr val="FF0000"/>
              </a:buClr>
              <a:buSzTx/>
              <a:buFont typeface="Wingdings 2" panose="05020102010507070707" pitchFamily="18" charset="2"/>
              <a:buChar char=""/>
              <a:tabLst/>
              <a:defRPr/>
            </a:pPr>
            <a:endParaRPr kumimoji="0" lang="en-GB" sz="14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285750" marR="0" lvl="1" indent="-285750" algn="l" defTabSz="619323" rtl="0" eaLnBrk="1" fontAlgn="auto" latinLnBrk="0" hangingPunct="1">
              <a:lnSpc>
                <a:spcPct val="100000"/>
              </a:lnSpc>
              <a:spcBef>
                <a:spcPts val="406"/>
              </a:spcBef>
              <a:spcAft>
                <a:spcPts val="0"/>
              </a:spcAft>
              <a:buClr>
                <a:srgbClr val="FF0000"/>
              </a:buClr>
              <a:buSzTx/>
              <a:buFont typeface="Wingdings 2" panose="05020102010507070707" pitchFamily="18" charset="2"/>
              <a:buChar char=""/>
              <a:tabLst/>
              <a:defRPr/>
            </a:pPr>
            <a:r>
              <a:rPr kumimoji="0" lang="en-GB" sz="14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Working conditions among workers in formal employment </a:t>
            </a:r>
          </a:p>
          <a:p>
            <a:pPr marL="285750" marR="0" lvl="1" indent="-285750" algn="l" defTabSz="619323" rtl="0" eaLnBrk="1" fontAlgn="auto" latinLnBrk="0" hangingPunct="1">
              <a:lnSpc>
                <a:spcPct val="100000"/>
              </a:lnSpc>
              <a:spcBef>
                <a:spcPts val="406"/>
              </a:spcBef>
              <a:spcAft>
                <a:spcPts val="0"/>
              </a:spcAft>
              <a:buClr>
                <a:srgbClr val="FF0000"/>
              </a:buClr>
              <a:buSzTx/>
              <a:buFont typeface="Wingdings 2" panose="05020102010507070707" pitchFamily="18" charset="2"/>
              <a:buChar char=""/>
              <a:tabLst/>
              <a:defRPr/>
            </a:pPr>
            <a:r>
              <a:rPr kumimoji="0" lang="en-GB" sz="14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Productivity &amp; performance of formal economic units</a:t>
            </a:r>
          </a:p>
        </p:txBody>
      </p:sp>
      <p:sp>
        <p:nvSpPr>
          <p:cNvPr id="64" name="ZoneTexte 2">
            <a:extLst>
              <a:ext uri="{FF2B5EF4-FFF2-40B4-BE49-F238E27FC236}">
                <a16:creationId xmlns:a16="http://schemas.microsoft.com/office/drawing/2014/main" id="{1D3E73E9-29D0-F5D0-1AD8-ABF65158DA4E}"/>
              </a:ext>
            </a:extLst>
          </p:cNvPr>
          <p:cNvSpPr txBox="1"/>
          <p:nvPr/>
        </p:nvSpPr>
        <p:spPr>
          <a:xfrm rot="20307755">
            <a:off x="6283382" y="2851266"/>
            <a:ext cx="2575471" cy="307777"/>
          </a:xfrm>
          <a:prstGeom prst="rect">
            <a:avLst/>
          </a:prstGeom>
          <a:noFill/>
        </p:spPr>
        <p:txBody>
          <a:bodyPr wrap="square" rtlCol="0">
            <a:spAutoFit/>
          </a:bodyPr>
          <a:lstStyle/>
          <a:p>
            <a:pPr marL="0" marR="0" lvl="0" indent="0" algn="l" defTabSz="619323" rtl="0" eaLnBrk="1" fontAlgn="auto" latinLnBrk="0" hangingPunct="1">
              <a:lnSpc>
                <a:spcPct val="100000"/>
              </a:lnSpc>
              <a:spcBef>
                <a:spcPts val="0"/>
              </a:spcBef>
              <a:spcAft>
                <a:spcPts val="0"/>
              </a:spcAft>
              <a:buClrTx/>
              <a:buSzTx/>
              <a:buFontTx/>
              <a:buNone/>
              <a:tabLst/>
              <a:defRPr/>
            </a:pPr>
            <a:r>
              <a:rPr kumimoji="0" lang="fr-FR" sz="1400" b="1" i="0" u="none" strike="noStrike" kern="1200" cap="small"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rPr>
              <a:t>Transition to </a:t>
            </a:r>
            <a:r>
              <a:rPr kumimoji="0" lang="fr-FR" sz="1400" b="1" i="0" u="none" strike="noStrike" kern="1200" cap="small" spc="0" normalizeH="0" baseline="0" noProof="0" dirty="0" err="1">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rPr>
              <a:t>formality</a:t>
            </a:r>
            <a:r>
              <a:rPr kumimoji="0" lang="fr-FR" sz="1400" b="1" i="0" u="none" strike="noStrike" kern="1200" cap="small"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rPr>
              <a:t>…</a:t>
            </a:r>
          </a:p>
        </p:txBody>
      </p:sp>
      <p:cxnSp>
        <p:nvCxnSpPr>
          <p:cNvPr id="10" name="Connecteur droit avec flèche 38">
            <a:extLst>
              <a:ext uri="{FF2B5EF4-FFF2-40B4-BE49-F238E27FC236}">
                <a16:creationId xmlns:a16="http://schemas.microsoft.com/office/drawing/2014/main" id="{C44D7457-04FA-9BA7-DB96-DA20F2D5E569}"/>
              </a:ext>
            </a:extLst>
          </p:cNvPr>
          <p:cNvCxnSpPr>
            <a:cxnSpLocks/>
          </p:cNvCxnSpPr>
          <p:nvPr/>
        </p:nvCxnSpPr>
        <p:spPr>
          <a:xfrm flipV="1">
            <a:off x="1476071" y="2105552"/>
            <a:ext cx="8689431" cy="3435699"/>
          </a:xfrm>
          <a:prstGeom prst="straightConnector1">
            <a:avLst/>
          </a:prstGeom>
          <a:ln w="28575">
            <a:solidFill>
              <a:srgbClr val="C0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Picture 11" descr="A red and white sign&#10;&#10;Description automatically generated">
            <a:extLst>
              <a:ext uri="{FF2B5EF4-FFF2-40B4-BE49-F238E27FC236}">
                <a16:creationId xmlns:a16="http://schemas.microsoft.com/office/drawing/2014/main" id="{66DBC1C9-9803-1935-2125-47389133911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87057" y="3801975"/>
            <a:ext cx="445647" cy="445647"/>
          </a:xfrm>
          <a:prstGeom prst="rect">
            <a:avLst/>
          </a:prstGeom>
        </p:spPr>
      </p:pic>
      <p:sp>
        <p:nvSpPr>
          <p:cNvPr id="13" name="ZoneTexte 2">
            <a:extLst>
              <a:ext uri="{FF2B5EF4-FFF2-40B4-BE49-F238E27FC236}">
                <a16:creationId xmlns:a16="http://schemas.microsoft.com/office/drawing/2014/main" id="{E3C86E74-A4CA-18F0-01B6-5B1F3AF20E81}"/>
              </a:ext>
            </a:extLst>
          </p:cNvPr>
          <p:cNvSpPr txBox="1"/>
          <p:nvPr/>
        </p:nvSpPr>
        <p:spPr>
          <a:xfrm rot="20307755">
            <a:off x="6778237" y="2811797"/>
            <a:ext cx="3288244" cy="307777"/>
          </a:xfrm>
          <a:prstGeom prst="rect">
            <a:avLst/>
          </a:prstGeom>
          <a:noFill/>
        </p:spPr>
        <p:txBody>
          <a:bodyPr wrap="square" rtlCol="0">
            <a:spAutoFit/>
          </a:bodyPr>
          <a:lstStyle/>
          <a:p>
            <a:pPr marL="0" marR="0" lvl="0" indent="0" algn="l" defTabSz="619323" rtl="0" eaLnBrk="1" fontAlgn="auto" latinLnBrk="0" hangingPunct="1">
              <a:lnSpc>
                <a:spcPct val="100000"/>
              </a:lnSpc>
              <a:spcBef>
                <a:spcPts val="0"/>
              </a:spcBef>
              <a:spcAft>
                <a:spcPts val="0"/>
              </a:spcAft>
              <a:buClrTx/>
              <a:buSzTx/>
              <a:buFontTx/>
              <a:buNone/>
              <a:tabLst/>
              <a:defRPr/>
            </a:pPr>
            <a:r>
              <a:rPr kumimoji="0" lang="fr-FR" sz="1400" b="1" i="0" u="none" strike="noStrike" kern="1200" cap="small"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rPr>
              <a:t>….</a:t>
            </a:r>
            <a:r>
              <a:rPr kumimoji="0" lang="fr-FR" sz="1400" b="0" i="0" u="none" strike="noStrike" kern="1200" cap="small"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rPr>
              <a:t>incl. </a:t>
            </a:r>
            <a:r>
              <a:rPr kumimoji="0" lang="fr-FR" sz="1400" b="0" i="0" u="none" strike="noStrike" kern="1200" cap="small" spc="0" normalizeH="0" baseline="0" noProof="0" dirty="0" err="1">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rPr>
              <a:t>Preventing</a:t>
            </a:r>
            <a:r>
              <a:rPr kumimoji="0" lang="fr-FR" sz="1400" b="0" i="0" u="none" strike="noStrike" kern="1200" cap="small"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rPr>
              <a:t> </a:t>
            </a:r>
            <a:r>
              <a:rPr kumimoji="0" lang="fr-FR" sz="1400" b="0" i="0" u="none" strike="noStrike" kern="1200" cap="small" spc="0" normalizeH="0" baseline="0" noProof="0" dirty="0" err="1">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rPr>
              <a:t>informalization</a:t>
            </a:r>
            <a:endParaRPr kumimoji="0" lang="fr-FR" sz="1400" b="0" i="0" u="none" strike="noStrike" kern="1200" cap="small" spc="0" normalizeH="0" baseline="0" noProof="0" dirty="0">
              <a:ln>
                <a:noFill/>
              </a:ln>
              <a:solidFill>
                <a:srgbClr val="000000">
                  <a:lumMod val="75000"/>
                  <a:lumOff val="25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
        <p:nvSpPr>
          <p:cNvPr id="27" name="ZoneTexte 44">
            <a:extLst>
              <a:ext uri="{FF2B5EF4-FFF2-40B4-BE49-F238E27FC236}">
                <a16:creationId xmlns:a16="http://schemas.microsoft.com/office/drawing/2014/main" id="{F4845BBC-01A0-AE0A-E1BD-3E6C99C183BB}"/>
              </a:ext>
            </a:extLst>
          </p:cNvPr>
          <p:cNvSpPr txBox="1"/>
          <p:nvPr/>
        </p:nvSpPr>
        <p:spPr>
          <a:xfrm>
            <a:off x="32684" y="5767972"/>
            <a:ext cx="1802697" cy="954107"/>
          </a:xfrm>
          <a:prstGeom prst="rect">
            <a:avLst/>
          </a:prstGeom>
          <a:noFill/>
        </p:spPr>
        <p:txBody>
          <a:bodyPr wrap="square" rtlCol="0">
            <a:spAutoFit/>
          </a:bodyPr>
          <a:lstStyle/>
          <a:p>
            <a:pPr marL="0" marR="0" lvl="0" indent="0" algn="l" defTabSz="619323"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rPr>
              <a:t>Most pronounced decent work deficits, low productivity</a:t>
            </a:r>
            <a:endParaRPr kumimoji="0" lang="en-GB" sz="1400" b="1" i="0" u="none" strike="noStrike" kern="1200" cap="none" spc="0" normalizeH="0" baseline="0" noProof="0" dirty="0">
              <a:ln>
                <a:noFill/>
              </a:ln>
              <a:solidFill>
                <a:srgbClr val="000000">
                  <a:lumMod val="85000"/>
                  <a:lumOff val="15000"/>
                </a:srgbClr>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91632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44"/>
                                        </p:tgtEl>
                                        <p:attrNameLst>
                                          <p:attrName>style.visibility</p:attrName>
                                        </p:attrNameLst>
                                      </p:cBhvr>
                                      <p:to>
                                        <p:strVal val="visible"/>
                                      </p:to>
                                    </p:set>
                                    <p:animEffect transition="in" filter="wipe(left)">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wipe(down)">
                                      <p:cBhvr>
                                        <p:cTn id="24" dur="500"/>
                                        <p:tgtEl>
                                          <p:spTgt spid="5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36" presetID="1"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down)">
                                      <p:cBhvr>
                                        <p:cTn id="42" dur="500"/>
                                        <p:tgtEl>
                                          <p:spTgt spid="57"/>
                                        </p:tgtEl>
                                      </p:cBhvr>
                                    </p:animEffect>
                                  </p:childTnLst>
                                  <p:subTnLst>
                                    <p:set>
                                      <p:cBhvr override="childStyle">
                                        <p:cTn dur="1" fill="hold" display="0" masterRel="nextClick" afterEffect="1"/>
                                        <p:tgtEl>
                                          <p:spTgt spid="57"/>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0" grpId="0"/>
      <p:bldP spid="62" grpId="0" animBg="1"/>
      <p:bldP spid="63" grpId="0" animBg="1"/>
      <p:bldP spid="64" grpId="0"/>
      <p:bldP spid="13"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CDCBC300-17D4-44BC-C087-C5192A28ADCC}"/>
              </a:ext>
            </a:extLst>
          </p:cNvPr>
          <p:cNvSpPr txBox="1"/>
          <p:nvPr/>
        </p:nvSpPr>
        <p:spPr>
          <a:xfrm>
            <a:off x="45783" y="1959469"/>
            <a:ext cx="1733646" cy="738664"/>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defRPr>
            </a:lvl1p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Extent of informality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9" name="ZoneTexte 5">
            <a:extLst>
              <a:ext uri="{FF2B5EF4-FFF2-40B4-BE49-F238E27FC236}">
                <a16:creationId xmlns:a16="http://schemas.microsoft.com/office/drawing/2014/main" id="{C6BC7F6E-4331-2892-94A8-02F0F106F445}"/>
              </a:ext>
            </a:extLst>
          </p:cNvPr>
          <p:cNvSpPr txBox="1"/>
          <p:nvPr/>
        </p:nvSpPr>
        <p:spPr>
          <a:xfrm>
            <a:off x="50908" y="2761042"/>
            <a:ext cx="1733646" cy="738664"/>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136202" marR="0" lvl="0" indent="-136202"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2. Composition of informality</a:t>
            </a:r>
          </a:p>
          <a:p>
            <a:pPr marL="136202" marR="0" lvl="0" indent="-136202"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10" name="ZoneTexte 5">
            <a:extLst>
              <a:ext uri="{FF2B5EF4-FFF2-40B4-BE49-F238E27FC236}">
                <a16:creationId xmlns:a16="http://schemas.microsoft.com/office/drawing/2014/main" id="{FB13B3D7-90C0-E632-5E66-5B6C7DB88697}"/>
              </a:ext>
            </a:extLst>
          </p:cNvPr>
          <p:cNvSpPr txBox="1"/>
          <p:nvPr/>
        </p:nvSpPr>
        <p:spPr>
          <a:xfrm>
            <a:off x="45682" y="4360337"/>
            <a:ext cx="1733646" cy="738664"/>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4. Working conditions &amp; productivity</a:t>
            </a:r>
          </a:p>
        </p:txBody>
      </p:sp>
      <p:sp>
        <p:nvSpPr>
          <p:cNvPr id="11" name="ZoneTexte 5">
            <a:extLst>
              <a:ext uri="{FF2B5EF4-FFF2-40B4-BE49-F238E27FC236}">
                <a16:creationId xmlns:a16="http://schemas.microsoft.com/office/drawing/2014/main" id="{F5DC1935-DAA2-C465-D1FC-00E1081F577D}"/>
              </a:ext>
            </a:extLst>
          </p:cNvPr>
          <p:cNvSpPr txBox="1"/>
          <p:nvPr/>
        </p:nvSpPr>
        <p:spPr>
          <a:xfrm>
            <a:off x="50908" y="5197798"/>
            <a:ext cx="1733646" cy="738664"/>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5. Contextual vulnerabilities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12" name="ZoneTexte 5">
            <a:extLst>
              <a:ext uri="{FF2B5EF4-FFF2-40B4-BE49-F238E27FC236}">
                <a16:creationId xmlns:a16="http://schemas.microsoft.com/office/drawing/2014/main" id="{7AC0F9B3-B23A-92A3-FA75-A16545B9FB3A}"/>
              </a:ext>
            </a:extLst>
          </p:cNvPr>
          <p:cNvSpPr txBox="1"/>
          <p:nvPr/>
        </p:nvSpPr>
        <p:spPr>
          <a:xfrm>
            <a:off x="50908" y="6010052"/>
            <a:ext cx="1733646" cy="738664"/>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136202" marR="0" lvl="0" indent="-136202"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6. Other structural factors</a:t>
            </a:r>
          </a:p>
          <a:p>
            <a:pPr marL="136202" marR="0" lvl="0" indent="-136202"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13" name="ZoneTexte 12">
            <a:extLst>
              <a:ext uri="{FF2B5EF4-FFF2-40B4-BE49-F238E27FC236}">
                <a16:creationId xmlns:a16="http://schemas.microsoft.com/office/drawing/2014/main" id="{BA6244E4-2A99-B825-C1CC-4126C2C3F90B}"/>
              </a:ext>
            </a:extLst>
          </p:cNvPr>
          <p:cNvSpPr txBox="1"/>
          <p:nvPr/>
        </p:nvSpPr>
        <p:spPr>
          <a:xfrm>
            <a:off x="292081" y="1543254"/>
            <a:ext cx="154089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pitchFamily="34" charset="0"/>
                <a:ea typeface="Noto Sans" panose="020B0502040504020204" pitchFamily="34" charset="0"/>
                <a:cs typeface="Calibri" panose="020F0502020204030204" pitchFamily="34" charset="0"/>
              </a:rPr>
              <a:t>Main dimensions</a:t>
            </a:r>
          </a:p>
        </p:txBody>
      </p:sp>
      <p:sp>
        <p:nvSpPr>
          <p:cNvPr id="14" name="ZoneTexte 5">
            <a:extLst>
              <a:ext uri="{FF2B5EF4-FFF2-40B4-BE49-F238E27FC236}">
                <a16:creationId xmlns:a16="http://schemas.microsoft.com/office/drawing/2014/main" id="{C09C3F99-5BAE-E570-A33E-14794929FE74}"/>
              </a:ext>
            </a:extLst>
          </p:cNvPr>
          <p:cNvSpPr txBox="1"/>
          <p:nvPr/>
        </p:nvSpPr>
        <p:spPr>
          <a:xfrm>
            <a:off x="50908" y="3573294"/>
            <a:ext cx="1733646" cy="738664"/>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3. Exposure to informality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40" name="ZoneTexte 5">
            <a:extLst>
              <a:ext uri="{FF2B5EF4-FFF2-40B4-BE49-F238E27FC236}">
                <a16:creationId xmlns:a16="http://schemas.microsoft.com/office/drawing/2014/main" id="{4B140068-261D-E047-9980-91FCE5FFBB92}"/>
              </a:ext>
            </a:extLst>
          </p:cNvPr>
          <p:cNvSpPr txBox="1"/>
          <p:nvPr/>
        </p:nvSpPr>
        <p:spPr>
          <a:xfrm>
            <a:off x="1864793" y="6224650"/>
            <a:ext cx="2629950" cy="546945"/>
          </a:xfrm>
          <a:prstGeom prst="rect">
            <a:avLst/>
          </a:prstGeom>
          <a:solidFill>
            <a:srgbClr val="037E7B"/>
          </a:solidFill>
          <a:ln>
            <a:solidFill>
              <a:srgbClr val="037E7B"/>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ctr" defTabSz="914400" rtl="0" eaLnBrk="1" fontAlgn="auto" latinLnBrk="0" hangingPunct="1">
              <a:lnSpc>
                <a:spcPct val="108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Structure of the labour market and of the economy</a:t>
            </a:r>
          </a:p>
        </p:txBody>
      </p:sp>
      <p:sp>
        <p:nvSpPr>
          <p:cNvPr id="29" name="ZoneTexte 1">
            <a:extLst>
              <a:ext uri="{FF2B5EF4-FFF2-40B4-BE49-F238E27FC236}">
                <a16:creationId xmlns:a16="http://schemas.microsoft.com/office/drawing/2014/main" id="{90176FCF-5DFD-4F9C-BBC4-AF29A115D43D}"/>
              </a:ext>
            </a:extLst>
          </p:cNvPr>
          <p:cNvSpPr txBox="1"/>
          <p:nvPr/>
        </p:nvSpPr>
        <p:spPr>
          <a:xfrm>
            <a:off x="1779429" y="532478"/>
            <a:ext cx="1687615"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a:ln>
                  <a:noFill/>
                </a:ln>
                <a:solidFill>
                  <a:prstClr val="black"/>
                </a:solidFill>
                <a:effectLst/>
                <a:uLnTx/>
                <a:uFillTx/>
                <a:latin typeface="Calibri" panose="020F0502020204030204" pitchFamily="34" charset="0"/>
                <a:ea typeface="Noto Sans" panose="020B0502040504020204" pitchFamily="34" charset="0"/>
                <a:cs typeface="Calibri" panose="020F0502020204030204" pitchFamily="34" charset="0"/>
              </a:rPr>
              <a:t>Units</a:t>
            </a:r>
            <a:r>
              <a:rPr kumimoji="0" lang="fr-FR" sz="1400" b="0" i="0" u="none" strike="noStrike" kern="1200" cap="none" spc="0" normalizeH="0" baseline="0" noProof="0" dirty="0">
                <a:ln>
                  <a:noFill/>
                </a:ln>
                <a:solidFill>
                  <a:prstClr val="black"/>
                </a:solidFill>
                <a:effectLst/>
                <a:uLnTx/>
                <a:uFillTx/>
                <a:latin typeface="Calibri" panose="020F0502020204030204" pitchFamily="34" charset="0"/>
                <a:ea typeface="Noto Sans" panose="020B0502040504020204" pitchFamily="34" charset="0"/>
                <a:cs typeface="Calibri" panose="020F0502020204030204" pitchFamily="34" charset="0"/>
              </a:rPr>
              <a:t> of </a:t>
            </a:r>
            <a:r>
              <a:rPr kumimoji="0" lang="fr-FR" sz="1400" b="0" i="0" u="none" strike="noStrike" kern="1200" cap="none" spc="0" normalizeH="0" baseline="0" noProof="0" dirty="0" err="1">
                <a:ln>
                  <a:noFill/>
                </a:ln>
                <a:solidFill>
                  <a:prstClr val="black"/>
                </a:solidFill>
                <a:effectLst/>
                <a:uLnTx/>
                <a:uFillTx/>
                <a:latin typeface="Calibri" panose="020F0502020204030204" pitchFamily="34" charset="0"/>
                <a:ea typeface="Noto Sans" panose="020B0502040504020204" pitchFamily="34" charset="0"/>
                <a:cs typeface="Calibri" panose="020F0502020204030204" pitchFamily="34" charset="0"/>
              </a:rPr>
              <a:t>reference</a:t>
            </a:r>
            <a:endParaRPr kumimoji="0" lang="fr-FR" sz="1400" b="0" i="0" u="none" strike="noStrike" kern="1200" cap="none" spc="0" normalizeH="0" baseline="0" noProof="0" dirty="0">
              <a:ln>
                <a:noFill/>
              </a:ln>
              <a:solidFill>
                <a:prstClr val="black"/>
              </a:solidFill>
              <a:effectLst/>
              <a:uLnTx/>
              <a:uFillTx/>
              <a:latin typeface="Calibri" panose="020F0502020204030204" pitchFamily="34" charset="0"/>
              <a:ea typeface="Noto Sans" panose="020B0502040504020204" pitchFamily="34" charset="0"/>
              <a:cs typeface="Calibri" panose="020F0502020204030204" pitchFamily="34" charset="0"/>
            </a:endParaRPr>
          </a:p>
        </p:txBody>
      </p:sp>
      <p:sp>
        <p:nvSpPr>
          <p:cNvPr id="31" name="ZoneTexte 4">
            <a:extLst>
              <a:ext uri="{FF2B5EF4-FFF2-40B4-BE49-F238E27FC236}">
                <a16:creationId xmlns:a16="http://schemas.microsoft.com/office/drawing/2014/main" id="{96463622-8EA2-441C-86F8-E5F8D04D4665}"/>
              </a:ext>
            </a:extLst>
          </p:cNvPr>
          <p:cNvSpPr txBox="1"/>
          <p:nvPr/>
        </p:nvSpPr>
        <p:spPr>
          <a:xfrm>
            <a:off x="1903484" y="888844"/>
            <a:ext cx="6495827" cy="954107"/>
          </a:xfrm>
          <a:prstGeom prst="rect">
            <a:avLst/>
          </a:prstGeom>
          <a:solidFill>
            <a:schemeClr val="accent5">
              <a:lumMod val="50000"/>
            </a:scheme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Persons, jobs and work activities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32" name="ZoneTexte 4">
            <a:extLst>
              <a:ext uri="{FF2B5EF4-FFF2-40B4-BE49-F238E27FC236}">
                <a16:creationId xmlns:a16="http://schemas.microsoft.com/office/drawing/2014/main" id="{FFD52584-C96B-4FB7-AADE-36A7052937C4}"/>
              </a:ext>
            </a:extLst>
          </p:cNvPr>
          <p:cNvSpPr txBox="1"/>
          <p:nvPr/>
        </p:nvSpPr>
        <p:spPr>
          <a:xfrm>
            <a:off x="8469822" y="916740"/>
            <a:ext cx="1748183" cy="907941"/>
          </a:xfrm>
          <a:prstGeom prst="rect">
            <a:avLst/>
          </a:prstGeom>
          <a:solidFill>
            <a:srgbClr val="85CA3A"/>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60606"/>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Economic units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60606"/>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 </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4" name="Title 1">
            <a:extLst>
              <a:ext uri="{FF2B5EF4-FFF2-40B4-BE49-F238E27FC236}">
                <a16:creationId xmlns:a16="http://schemas.microsoft.com/office/drawing/2014/main" id="{7C6E7282-65B2-3622-1325-3A1969FB5CA0}"/>
              </a:ext>
            </a:extLst>
          </p:cNvPr>
          <p:cNvSpPr>
            <a:spLocks noGrp="1"/>
          </p:cNvSpPr>
          <p:nvPr>
            <p:ph type="title"/>
          </p:nvPr>
        </p:nvSpPr>
        <p:spPr>
          <a:xfrm>
            <a:off x="237327" y="95418"/>
            <a:ext cx="11954673" cy="570307"/>
          </a:xfrm>
        </p:spPr>
        <p:txBody>
          <a:bodyPr>
            <a:noAutofit/>
          </a:bodyPr>
          <a:lstStyle/>
          <a:p>
            <a:r>
              <a:rPr lang="fr-FR" sz="3200" b="0" dirty="0" err="1">
                <a:solidFill>
                  <a:schemeClr val="accent5">
                    <a:lumMod val="50000"/>
                  </a:schemeClr>
                </a:solidFill>
                <a:latin typeface="Calibri" panose="020F0502020204030204" pitchFamily="34" charset="0"/>
                <a:cs typeface="Calibri" panose="020F0502020204030204" pitchFamily="34" charset="0"/>
              </a:rPr>
              <a:t>From</a:t>
            </a:r>
            <a:r>
              <a:rPr lang="fr-FR" sz="3200" b="0" dirty="0">
                <a:solidFill>
                  <a:schemeClr val="accent5">
                    <a:lumMod val="50000"/>
                  </a:schemeClr>
                </a:solidFill>
                <a:latin typeface="Calibri" panose="020F0502020204030204" pitchFamily="34" charset="0"/>
                <a:cs typeface="Calibri" panose="020F0502020204030204" pitchFamily="34" charset="0"/>
              </a:rPr>
              <a:t> the </a:t>
            </a:r>
            <a:r>
              <a:rPr lang="fr-FR" sz="3200" b="0" dirty="0" err="1">
                <a:solidFill>
                  <a:schemeClr val="accent5">
                    <a:lumMod val="50000"/>
                  </a:schemeClr>
                </a:solidFill>
                <a:latin typeface="Calibri" panose="020F0502020204030204" pitchFamily="34" charset="0"/>
                <a:cs typeface="Calibri" panose="020F0502020204030204" pitchFamily="34" charset="0"/>
              </a:rPr>
              <a:t>indicator</a:t>
            </a:r>
            <a:r>
              <a:rPr lang="fr-FR" sz="3200" b="0" dirty="0">
                <a:solidFill>
                  <a:schemeClr val="accent5">
                    <a:lumMod val="50000"/>
                  </a:schemeClr>
                </a:solidFill>
                <a:latin typeface="Calibri" panose="020F0502020204030204" pitchFamily="34" charset="0"/>
                <a:cs typeface="Calibri" panose="020F0502020204030204" pitchFamily="34" charset="0"/>
              </a:rPr>
              <a:t> </a:t>
            </a:r>
            <a:r>
              <a:rPr lang="fr-FR" sz="3200" b="0" dirty="0" err="1">
                <a:solidFill>
                  <a:schemeClr val="accent5">
                    <a:lumMod val="50000"/>
                  </a:schemeClr>
                </a:solidFill>
                <a:latin typeface="Calibri" panose="020F0502020204030204" pitchFamily="34" charset="0"/>
                <a:cs typeface="Calibri" panose="020F0502020204030204" pitchFamily="34" charset="0"/>
              </a:rPr>
              <a:t>framework</a:t>
            </a:r>
            <a:r>
              <a:rPr lang="fr-FR" sz="3200" b="0" dirty="0">
                <a:solidFill>
                  <a:schemeClr val="accent5">
                    <a:lumMod val="50000"/>
                  </a:schemeClr>
                </a:solidFill>
                <a:latin typeface="Calibri" panose="020F0502020204030204" pitchFamily="34" charset="0"/>
                <a:cs typeface="Calibri" panose="020F0502020204030204" pitchFamily="34" charset="0"/>
              </a:rPr>
              <a:t> to </a:t>
            </a:r>
            <a:r>
              <a:rPr lang="fr-FR" sz="3200" dirty="0" err="1">
                <a:solidFill>
                  <a:schemeClr val="accent5">
                    <a:lumMod val="50000"/>
                  </a:schemeClr>
                </a:solidFill>
                <a:latin typeface="Calibri" panose="020F0502020204030204" pitchFamily="34" charset="0"/>
                <a:cs typeface="Calibri" panose="020F0502020204030204" pitchFamily="34" charset="0"/>
              </a:rPr>
              <a:t>indicators</a:t>
            </a:r>
            <a:r>
              <a:rPr lang="fr-FR" sz="3200" dirty="0">
                <a:solidFill>
                  <a:schemeClr val="accent5">
                    <a:lumMod val="50000"/>
                  </a:schemeClr>
                </a:solidFill>
                <a:latin typeface="Calibri" panose="020F0502020204030204" pitchFamily="34" charset="0"/>
                <a:cs typeface="Calibri" panose="020F0502020204030204" pitchFamily="34" charset="0"/>
              </a:rPr>
              <a:t> </a:t>
            </a:r>
            <a:r>
              <a:rPr lang="fr-FR" sz="3200" dirty="0" err="1">
                <a:solidFill>
                  <a:schemeClr val="accent5">
                    <a:lumMod val="50000"/>
                  </a:schemeClr>
                </a:solidFill>
                <a:latin typeface="Calibri" panose="020F0502020204030204" pitchFamily="34" charset="0"/>
                <a:cs typeface="Calibri" panose="020F0502020204030204" pitchFamily="34" charset="0"/>
              </a:rPr>
              <a:t>included</a:t>
            </a:r>
            <a:r>
              <a:rPr lang="fr-FR" sz="3200" dirty="0">
                <a:solidFill>
                  <a:schemeClr val="accent5">
                    <a:lumMod val="50000"/>
                  </a:schemeClr>
                </a:solidFill>
                <a:latin typeface="Calibri" panose="020F0502020204030204" pitchFamily="34" charset="0"/>
                <a:cs typeface="Calibri" panose="020F0502020204030204" pitchFamily="34" charset="0"/>
              </a:rPr>
              <a:t> in the </a:t>
            </a:r>
            <a:r>
              <a:rPr lang="fr-FR" sz="3200" dirty="0" err="1">
                <a:solidFill>
                  <a:schemeClr val="accent5">
                    <a:lumMod val="50000"/>
                  </a:schemeClr>
                </a:solidFill>
                <a:latin typeface="Calibri" panose="020F0502020204030204" pitchFamily="34" charset="0"/>
                <a:cs typeface="Calibri" panose="020F0502020204030204" pitchFamily="34" charset="0"/>
              </a:rPr>
              <a:t>resolution</a:t>
            </a:r>
            <a:endParaRPr lang="en-GB" sz="3200" dirty="0">
              <a:solidFill>
                <a:schemeClr val="accent5">
                  <a:lumMod val="50000"/>
                </a:schemeClr>
              </a:solidFill>
              <a:latin typeface="Calibri" panose="020F0502020204030204" pitchFamily="34" charset="0"/>
              <a:cs typeface="Calibri" panose="020F0502020204030204" pitchFamily="34" charset="0"/>
            </a:endParaRPr>
          </a:p>
        </p:txBody>
      </p:sp>
      <p:sp>
        <p:nvSpPr>
          <p:cNvPr id="8" name="ZoneTexte 4">
            <a:extLst>
              <a:ext uri="{FF2B5EF4-FFF2-40B4-BE49-F238E27FC236}">
                <a16:creationId xmlns:a16="http://schemas.microsoft.com/office/drawing/2014/main" id="{6076AE34-1F75-5C80-1136-9B69A79675AC}"/>
              </a:ext>
            </a:extLst>
          </p:cNvPr>
          <p:cNvSpPr txBox="1"/>
          <p:nvPr/>
        </p:nvSpPr>
        <p:spPr>
          <a:xfrm>
            <a:off x="1963965" y="1266620"/>
            <a:ext cx="2487791" cy="492443"/>
          </a:xfrm>
          <a:prstGeom prst="rect">
            <a:avLst/>
          </a:prstGeom>
          <a:solidFill>
            <a:srgbClr val="037E7B"/>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Informal employment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[§§128-133]</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20" name="ZoneTexte 4">
            <a:extLst>
              <a:ext uri="{FF2B5EF4-FFF2-40B4-BE49-F238E27FC236}">
                <a16:creationId xmlns:a16="http://schemas.microsoft.com/office/drawing/2014/main" id="{AABD10CD-6208-A547-6DDA-329E93848ED5}"/>
              </a:ext>
            </a:extLst>
          </p:cNvPr>
          <p:cNvSpPr txBox="1"/>
          <p:nvPr/>
        </p:nvSpPr>
        <p:spPr>
          <a:xfrm>
            <a:off x="4567087" y="1278741"/>
            <a:ext cx="1914993" cy="523220"/>
          </a:xfrm>
          <a:prstGeom prst="rect">
            <a:avLst/>
          </a:prstGeom>
          <a:solidFill>
            <a:srgbClr val="037E7B"/>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Partly informal activities </a:t>
            </a: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[§134]</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21" name="ZoneTexte 4">
            <a:extLst>
              <a:ext uri="{FF2B5EF4-FFF2-40B4-BE49-F238E27FC236}">
                <a16:creationId xmlns:a16="http://schemas.microsoft.com/office/drawing/2014/main" id="{C51015E0-0B3D-DDA9-8F75-8681A95F3B61}"/>
              </a:ext>
            </a:extLst>
          </p:cNvPr>
          <p:cNvSpPr txBox="1"/>
          <p:nvPr/>
        </p:nvSpPr>
        <p:spPr>
          <a:xfrm>
            <a:off x="6564607" y="1278741"/>
            <a:ext cx="1786792" cy="523220"/>
          </a:xfrm>
          <a:prstGeom prst="rect">
            <a:avLst/>
          </a:prstGeom>
          <a:solidFill>
            <a:srgbClr val="037E7B"/>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W</a:t>
            </a:r>
            <a:r>
              <a:rPr kumimoji="0" lang="en-GB" sz="1400" b="0" i="0" u="none" strike="noStrike" kern="1200" cap="none" spc="0" normalizeH="0" baseline="0" noProof="0" dirty="0" err="1">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ork</a:t>
            </a: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 activities (other) [</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a:t>
            </a: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135]</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22" name="ZoneTexte 4">
            <a:extLst>
              <a:ext uri="{FF2B5EF4-FFF2-40B4-BE49-F238E27FC236}">
                <a16:creationId xmlns:a16="http://schemas.microsoft.com/office/drawing/2014/main" id="{4BC594A8-52E7-3874-FB61-AE28F6F678A9}"/>
              </a:ext>
            </a:extLst>
          </p:cNvPr>
          <p:cNvSpPr txBox="1"/>
          <p:nvPr/>
        </p:nvSpPr>
        <p:spPr>
          <a:xfrm>
            <a:off x="8469824" y="1266667"/>
            <a:ext cx="1748182" cy="338554"/>
          </a:xfrm>
          <a:prstGeom prst="rect">
            <a:avLst/>
          </a:prstGeom>
          <a:solidFill>
            <a:srgbClr val="92D050"/>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Informal </a:t>
            </a:r>
            <a:r>
              <a:rPr kumimoji="0" lang="fr-FR" sz="1600" b="0" i="0" u="none" strike="noStrike" kern="1200" cap="none" spc="0" normalizeH="0" baseline="0" noProof="0" dirty="0" err="1">
                <a:ln>
                  <a:noFill/>
                </a:ln>
                <a:solidFill>
                  <a:srgbClr val="000000">
                    <a:lumMod val="95000"/>
                    <a:lumOff val="5000"/>
                  </a:srgbClr>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sector</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 </a:t>
            </a:r>
          </a:p>
        </p:txBody>
      </p:sp>
      <p:sp>
        <p:nvSpPr>
          <p:cNvPr id="2" name="ZoneTexte 4">
            <a:extLst>
              <a:ext uri="{FF2B5EF4-FFF2-40B4-BE49-F238E27FC236}">
                <a16:creationId xmlns:a16="http://schemas.microsoft.com/office/drawing/2014/main" id="{65F7D267-A033-EA41-3728-1D5F101300B4}"/>
              </a:ext>
            </a:extLst>
          </p:cNvPr>
          <p:cNvSpPr txBox="1"/>
          <p:nvPr/>
        </p:nvSpPr>
        <p:spPr>
          <a:xfrm>
            <a:off x="10288516" y="912457"/>
            <a:ext cx="1815392" cy="984885"/>
          </a:xfrm>
          <a:prstGeom prst="rect">
            <a:avLst/>
          </a:prstGeom>
          <a:solidFill>
            <a:schemeClr val="bg1">
              <a:lumMod val="95000"/>
            </a:scheme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3005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Informal </a:t>
            </a:r>
            <a:r>
              <a:rPr kumimoji="0" lang="en-GB" sz="1800" b="1" i="0" u="none" strike="noStrike" kern="1200" cap="none" spc="0" normalizeH="0" baseline="0" noProof="0" dirty="0">
                <a:ln>
                  <a:noFill/>
                </a:ln>
                <a:solidFill>
                  <a:srgbClr val="23005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productive</a:t>
            </a:r>
            <a:r>
              <a:rPr kumimoji="0" lang="en-GB" sz="1400" b="1" i="0" u="none" strike="noStrike" kern="1200" cap="none" spc="0" normalizeH="0" baseline="0" noProof="0" dirty="0">
                <a:ln>
                  <a:noFill/>
                </a:ln>
                <a:solidFill>
                  <a:srgbClr val="23005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 activities </a:t>
            </a:r>
            <a:r>
              <a:rPr kumimoji="0" lang="en-GB" sz="1200" b="0" i="0" u="none" strike="noStrike" kern="1200" cap="none" spc="0" normalizeH="0" baseline="0" noProof="0" dirty="0">
                <a:ln>
                  <a:noFill/>
                </a:ln>
                <a:solidFill>
                  <a:srgbClr val="23005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(contribution to GDP)</a:t>
            </a:r>
            <a:endParaRPr kumimoji="0" lang="en-GB" sz="1400" b="0" i="0" u="none" strike="noStrike" kern="1200" cap="none" spc="0" normalizeH="0" baseline="0" noProof="0" dirty="0">
              <a:ln>
                <a:noFill/>
              </a:ln>
              <a:solidFill>
                <a:srgbClr val="23005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3" name="Rectangle 2">
            <a:extLst>
              <a:ext uri="{FF2B5EF4-FFF2-40B4-BE49-F238E27FC236}">
                <a16:creationId xmlns:a16="http://schemas.microsoft.com/office/drawing/2014/main" id="{F4A93208-9833-8BBF-37AB-221759075727}"/>
              </a:ext>
            </a:extLst>
          </p:cNvPr>
          <p:cNvSpPr/>
          <p:nvPr/>
        </p:nvSpPr>
        <p:spPr>
          <a:xfrm>
            <a:off x="1884362" y="1954012"/>
            <a:ext cx="2614174" cy="23579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8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rPr>
              <a:t>Headline indicators</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rPr>
              <a:t>% of informal employment</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rPr>
              <a:t>Prevalent forms of informality </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rPr>
              <a:t>Characteristics of workers in informal employment compared to workers in formal employment </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rPr>
              <a:t>Workers most at risk of having informal jobs</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 name="Rectangle 4">
            <a:extLst>
              <a:ext uri="{FF2B5EF4-FFF2-40B4-BE49-F238E27FC236}">
                <a16:creationId xmlns:a16="http://schemas.microsoft.com/office/drawing/2014/main" id="{36B65F68-33E8-154B-FBFC-B0C13CE15DBF}"/>
              </a:ext>
            </a:extLst>
          </p:cNvPr>
          <p:cNvSpPr/>
          <p:nvPr/>
        </p:nvSpPr>
        <p:spPr>
          <a:xfrm>
            <a:off x="4561593" y="1948790"/>
            <a:ext cx="1920487" cy="1231290"/>
          </a:xfrm>
          <a:prstGeom prst="rect">
            <a:avLst/>
          </a:prstGeom>
          <a:solidFill>
            <a:srgbClr val="037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8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rPr>
              <a:t>Partly informal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rPr>
              <a:t>Extent of undeclared earnings &amp; hours</a:t>
            </a: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412E6916-DFB4-49E3-7F0E-2E5FA2C44CA7}"/>
              </a:ext>
            </a:extLst>
          </p:cNvPr>
          <p:cNvSpPr/>
          <p:nvPr/>
        </p:nvSpPr>
        <p:spPr>
          <a:xfrm>
            <a:off x="6564607" y="1941488"/>
            <a:ext cx="1834703" cy="1238592"/>
          </a:xfrm>
          <a:prstGeom prst="rect">
            <a:avLst/>
          </a:prstGeom>
          <a:solidFill>
            <a:srgbClr val="037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8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rPr>
              <a:t>(other) </a:t>
            </a:r>
            <a:r>
              <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rPr>
              <a:t>Informal work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rPr>
              <a:t>Extent of informality among essential forms of work</a:t>
            </a: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6" name="Rectangle 15">
            <a:extLst>
              <a:ext uri="{FF2B5EF4-FFF2-40B4-BE49-F238E27FC236}">
                <a16:creationId xmlns:a16="http://schemas.microsoft.com/office/drawing/2014/main" id="{C1AD4B50-A318-97B7-D710-08D31239C1E8}"/>
              </a:ext>
            </a:extLst>
          </p:cNvPr>
          <p:cNvSpPr/>
          <p:nvPr/>
        </p:nvSpPr>
        <p:spPr>
          <a:xfrm>
            <a:off x="1903484" y="3884183"/>
            <a:ext cx="6486383" cy="40912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Session 3.1</a:t>
            </a:r>
            <a:endPar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endParaRPr>
          </a:p>
        </p:txBody>
      </p:sp>
      <p:sp>
        <p:nvSpPr>
          <p:cNvPr id="30" name="ZoneTexte 5">
            <a:extLst>
              <a:ext uri="{FF2B5EF4-FFF2-40B4-BE49-F238E27FC236}">
                <a16:creationId xmlns:a16="http://schemas.microsoft.com/office/drawing/2014/main" id="{FE632176-3981-8F40-0E14-2CDAC0102CC0}"/>
              </a:ext>
            </a:extLst>
          </p:cNvPr>
          <p:cNvSpPr txBox="1"/>
          <p:nvPr/>
        </p:nvSpPr>
        <p:spPr>
          <a:xfrm>
            <a:off x="45682" y="4360337"/>
            <a:ext cx="1733646" cy="738664"/>
          </a:xfrm>
          <a:prstGeom prst="rect">
            <a:avLst/>
          </a:prstGeom>
          <a:solidFill>
            <a:schemeClr val="accent6">
              <a:lumMod val="75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4. Working conditions </a:t>
            </a: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&amp; productivity</a:t>
            </a:r>
          </a:p>
        </p:txBody>
      </p:sp>
      <p:sp>
        <p:nvSpPr>
          <p:cNvPr id="38" name="Rectangle 37">
            <a:extLst>
              <a:ext uri="{FF2B5EF4-FFF2-40B4-BE49-F238E27FC236}">
                <a16:creationId xmlns:a16="http://schemas.microsoft.com/office/drawing/2014/main" id="{98E07BE7-885A-1C15-4C6D-DE234426B9AC}"/>
              </a:ext>
            </a:extLst>
          </p:cNvPr>
          <p:cNvSpPr/>
          <p:nvPr/>
        </p:nvSpPr>
        <p:spPr>
          <a:xfrm>
            <a:off x="1875546" y="4374867"/>
            <a:ext cx="2622990" cy="781450"/>
          </a:xfrm>
          <a:prstGeom prst="rect">
            <a:avLst/>
          </a:prstGeom>
          <a:solidFill>
            <a:srgbClr val="037E7B"/>
          </a:solidFill>
          <a:ln>
            <a:solidFill>
              <a:srgbClr val="037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8000"/>
              </a:lnSpc>
              <a:spcBef>
                <a:spcPts val="0"/>
              </a:spcBef>
              <a:spcAft>
                <a:spcPts val="6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mn-cs"/>
                <a:sym typeface="Helvetica Neue"/>
              </a:rPr>
              <a:t>Levels of protection</a:t>
            </a: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mn-cs"/>
                <a:sym typeface="Helvetica Neue"/>
              </a:rPr>
              <a:t> </a:t>
            </a: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mn-cs"/>
                <a:sym typeface="Helvetica Neue"/>
              </a:rPr>
              <a:t>(job related) </a:t>
            </a: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mn-cs"/>
                <a:sym typeface="Helvetica Neue"/>
              </a:rPr>
              <a:t>&amp; </a:t>
            </a: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mn-cs"/>
                <a:sym typeface="Helvetica Neue"/>
              </a:rPr>
              <a:t>working conditions </a:t>
            </a:r>
          </a:p>
        </p:txBody>
      </p:sp>
      <p:sp>
        <p:nvSpPr>
          <p:cNvPr id="37" name="ZoneTexte 5">
            <a:extLst>
              <a:ext uri="{FF2B5EF4-FFF2-40B4-BE49-F238E27FC236}">
                <a16:creationId xmlns:a16="http://schemas.microsoft.com/office/drawing/2014/main" id="{896B96F6-57DC-0E48-8FE4-1BE553E02A36}"/>
              </a:ext>
            </a:extLst>
          </p:cNvPr>
          <p:cNvSpPr txBox="1"/>
          <p:nvPr/>
        </p:nvSpPr>
        <p:spPr>
          <a:xfrm>
            <a:off x="1868585" y="5015637"/>
            <a:ext cx="2629951" cy="595997"/>
          </a:xfrm>
          <a:prstGeom prst="rect">
            <a:avLst/>
          </a:prstGeom>
          <a:solidFill>
            <a:srgbClr val="037E7B"/>
          </a:solidFill>
          <a:ln>
            <a:solidFill>
              <a:srgbClr val="037E7B"/>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ctr" defTabSz="914400" rtl="0" eaLnBrk="1" fontAlgn="auto" latinLnBrk="0" hangingPunct="1">
              <a:lnSpc>
                <a:spcPct val="108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 </a:t>
            </a:r>
            <a:r>
              <a:rPr kumimoji="0" lang="en-GB" sz="15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Levels of protection &amp; vulnerability within households</a:t>
            </a:r>
            <a:endParaRPr kumimoji="0" lang="en-GB" sz="15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46" name="ZoneTexte 5">
            <a:extLst>
              <a:ext uri="{FF2B5EF4-FFF2-40B4-BE49-F238E27FC236}">
                <a16:creationId xmlns:a16="http://schemas.microsoft.com/office/drawing/2014/main" id="{CAE76D0D-55E3-DE47-B1F0-EC2F01AB6B53}"/>
              </a:ext>
            </a:extLst>
          </p:cNvPr>
          <p:cNvSpPr txBox="1"/>
          <p:nvPr/>
        </p:nvSpPr>
        <p:spPr>
          <a:xfrm>
            <a:off x="1864792" y="5640020"/>
            <a:ext cx="2629951" cy="611834"/>
          </a:xfrm>
          <a:prstGeom prst="rect">
            <a:avLst/>
          </a:prstGeom>
          <a:solidFill>
            <a:srgbClr val="037E7B"/>
          </a:solidFill>
          <a:ln>
            <a:solidFill>
              <a:srgbClr val="037E7B"/>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ctr" defTabSz="914400" rtl="0" eaLnBrk="1" fontAlgn="auto" latinLnBrk="0" hangingPunct="1">
              <a:lnSpc>
                <a:spcPct val="108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Legal &amp; institutional framework</a:t>
            </a:r>
          </a:p>
        </p:txBody>
      </p:sp>
      <p:sp>
        <p:nvSpPr>
          <p:cNvPr id="52" name="ZoneTexte 5">
            <a:extLst>
              <a:ext uri="{FF2B5EF4-FFF2-40B4-BE49-F238E27FC236}">
                <a16:creationId xmlns:a16="http://schemas.microsoft.com/office/drawing/2014/main" id="{F36DDC4C-115F-162E-6FCB-E6D3C0231538}"/>
              </a:ext>
            </a:extLst>
          </p:cNvPr>
          <p:cNvSpPr txBox="1"/>
          <p:nvPr/>
        </p:nvSpPr>
        <p:spPr>
          <a:xfrm>
            <a:off x="8464697" y="1948790"/>
            <a:ext cx="1818694" cy="738664"/>
          </a:xfrm>
          <a:prstGeom prst="rect">
            <a:avLst/>
          </a:prstGeom>
          <a:solidFill>
            <a:schemeClr val="accent6">
              <a:lumMod val="60000"/>
              <a:lumOff val="40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005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Extent of informality of economic units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3005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53" name="ZoneTexte 5">
            <a:extLst>
              <a:ext uri="{FF2B5EF4-FFF2-40B4-BE49-F238E27FC236}">
                <a16:creationId xmlns:a16="http://schemas.microsoft.com/office/drawing/2014/main" id="{98D0B67D-00AB-BEA7-EBB8-B6F2BD9ACC93}"/>
              </a:ext>
            </a:extLst>
          </p:cNvPr>
          <p:cNvSpPr txBox="1"/>
          <p:nvPr/>
        </p:nvSpPr>
        <p:spPr>
          <a:xfrm>
            <a:off x="8469822" y="2761042"/>
            <a:ext cx="1818694" cy="738664"/>
          </a:xfrm>
          <a:prstGeom prst="rect">
            <a:avLst/>
          </a:prstGeom>
          <a:solidFill>
            <a:schemeClr val="accent6">
              <a:lumMod val="60000"/>
              <a:lumOff val="40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005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Characteristics of informal economic units &amp; owners</a:t>
            </a:r>
          </a:p>
        </p:txBody>
      </p:sp>
      <p:sp>
        <p:nvSpPr>
          <p:cNvPr id="54" name="ZoneTexte 5">
            <a:extLst>
              <a:ext uri="{FF2B5EF4-FFF2-40B4-BE49-F238E27FC236}">
                <a16:creationId xmlns:a16="http://schemas.microsoft.com/office/drawing/2014/main" id="{8F9A7241-2CF9-9C53-0DE6-BA9532A5C4F5}"/>
              </a:ext>
            </a:extLst>
          </p:cNvPr>
          <p:cNvSpPr txBox="1"/>
          <p:nvPr/>
        </p:nvSpPr>
        <p:spPr>
          <a:xfrm>
            <a:off x="8469822" y="3573294"/>
            <a:ext cx="1818694" cy="738664"/>
          </a:xfrm>
          <a:prstGeom prst="rect">
            <a:avLst/>
          </a:prstGeom>
          <a:solidFill>
            <a:schemeClr val="accent6">
              <a:lumMod val="60000"/>
              <a:lumOff val="40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005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Economic units &amp; owners most at risk of operating informally</a:t>
            </a:r>
          </a:p>
        </p:txBody>
      </p:sp>
      <p:sp>
        <p:nvSpPr>
          <p:cNvPr id="55" name="ZoneTexte 5">
            <a:extLst>
              <a:ext uri="{FF2B5EF4-FFF2-40B4-BE49-F238E27FC236}">
                <a16:creationId xmlns:a16="http://schemas.microsoft.com/office/drawing/2014/main" id="{F524AC4E-ABAC-BE80-FB31-0CB672FA8F28}"/>
              </a:ext>
            </a:extLst>
          </p:cNvPr>
          <p:cNvSpPr txBox="1"/>
          <p:nvPr/>
        </p:nvSpPr>
        <p:spPr>
          <a:xfrm>
            <a:off x="8464697" y="4396153"/>
            <a:ext cx="1818694" cy="738664"/>
          </a:xfrm>
          <a:prstGeom prst="rect">
            <a:avLst/>
          </a:prstGeom>
          <a:solidFill>
            <a:schemeClr val="accent6">
              <a:lumMod val="60000"/>
              <a:lumOff val="40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005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Productivity &amp; eco performance; underlying factors</a:t>
            </a:r>
          </a:p>
        </p:txBody>
      </p:sp>
      <p:sp>
        <p:nvSpPr>
          <p:cNvPr id="35" name="Flèche : chevron 11">
            <a:extLst>
              <a:ext uri="{FF2B5EF4-FFF2-40B4-BE49-F238E27FC236}">
                <a16:creationId xmlns:a16="http://schemas.microsoft.com/office/drawing/2014/main" id="{329941F7-DA95-404C-934D-ADBF464C0ED3}"/>
              </a:ext>
            </a:extLst>
          </p:cNvPr>
          <p:cNvSpPr/>
          <p:nvPr/>
        </p:nvSpPr>
        <p:spPr>
          <a:xfrm>
            <a:off x="10129393" y="1119020"/>
            <a:ext cx="247734" cy="256354"/>
          </a:xfrm>
          <a:prstGeom prst="chevron">
            <a:avLst/>
          </a:prstGeom>
          <a:solidFill>
            <a:srgbClr val="0246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230050"/>
              </a:solidFill>
              <a:effectLst/>
              <a:uLnTx/>
              <a:uFillTx/>
              <a:latin typeface="Calibri" panose="020F0502020204030204" pitchFamily="34" charset="0"/>
              <a:ea typeface="Noto Sans" panose="020B0502040504020204" pitchFamily="34" charset="0"/>
              <a:cs typeface="Calibri" panose="020F0502020204030204" pitchFamily="34" charset="0"/>
            </a:endParaRPr>
          </a:p>
        </p:txBody>
      </p:sp>
      <p:sp>
        <p:nvSpPr>
          <p:cNvPr id="56" name="ZoneTexte 5">
            <a:extLst>
              <a:ext uri="{FF2B5EF4-FFF2-40B4-BE49-F238E27FC236}">
                <a16:creationId xmlns:a16="http://schemas.microsoft.com/office/drawing/2014/main" id="{50179ECD-C1C3-72FB-F0C7-F878A93812FE}"/>
              </a:ext>
            </a:extLst>
          </p:cNvPr>
          <p:cNvSpPr txBox="1"/>
          <p:nvPr/>
        </p:nvSpPr>
        <p:spPr>
          <a:xfrm>
            <a:off x="10348778" y="1959860"/>
            <a:ext cx="1733646" cy="523220"/>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Contribution to GDP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26" name="Rectangle 25">
            <a:extLst>
              <a:ext uri="{FF2B5EF4-FFF2-40B4-BE49-F238E27FC236}">
                <a16:creationId xmlns:a16="http://schemas.microsoft.com/office/drawing/2014/main" id="{635BE54E-CF5D-C7C7-E261-02B58BB75C84}"/>
              </a:ext>
            </a:extLst>
          </p:cNvPr>
          <p:cNvSpPr/>
          <p:nvPr/>
        </p:nvSpPr>
        <p:spPr>
          <a:xfrm>
            <a:off x="8427162" y="1941488"/>
            <a:ext cx="3640416" cy="1268861"/>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marR="0" lvl="0" indent="-285750" algn="l" defTabSz="914400" rtl="0" eaLnBrk="1" fontAlgn="auto" latinLnBrk="0" hangingPunct="1">
              <a:lnSpc>
                <a:spcPct val="108000"/>
              </a:lnSpc>
              <a:spcBef>
                <a:spcPts val="0"/>
              </a:spcBef>
              <a:spcAft>
                <a:spcPts val="0"/>
              </a:spcAft>
              <a:buClr>
                <a:srgbClr val="FF0000"/>
              </a:buClr>
              <a:buSzPct val="80000"/>
              <a:buFont typeface="Wingdings 3" panose="05040102010807070707" pitchFamily="18" charset="2"/>
              <a:buChar char="u"/>
              <a:tabLst/>
              <a:defRPr/>
            </a:pPr>
            <a:r>
              <a:rPr kumimoji="0" lang="fr-FR" sz="16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If times </a:t>
            </a:r>
            <a:r>
              <a:rPr kumimoji="0" lang="fr-FR" sz="1600" b="0" i="0" u="none" strike="noStrike" kern="1200" cap="none" spc="0" normalizeH="0" baseline="0" noProof="0" dirty="0" err="1">
                <a:ln>
                  <a:noFill/>
                </a:ln>
                <a:solidFill>
                  <a:srgbClr val="230050"/>
                </a:solidFill>
                <a:effectLst/>
                <a:uLnTx/>
                <a:uFillTx/>
                <a:latin typeface="Calibri" panose="020F0502020204030204" pitchFamily="34" charset="0"/>
                <a:ea typeface="+mn-ea"/>
                <a:cs typeface="Calibri" panose="020F0502020204030204" pitchFamily="34" charset="0"/>
              </a:rPr>
              <a:t>allows</a:t>
            </a:r>
            <a:r>
              <a:rPr kumimoji="0" lang="fr-FR" sz="16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 quick </a:t>
            </a:r>
            <a:r>
              <a:rPr kumimoji="0" lang="fr-FR" sz="1600" b="0" i="0" u="none" strike="noStrike" kern="1200" cap="none" spc="0" normalizeH="0" baseline="0" noProof="0" dirty="0" err="1">
                <a:ln>
                  <a:noFill/>
                </a:ln>
                <a:solidFill>
                  <a:srgbClr val="230050"/>
                </a:solidFill>
                <a:effectLst/>
                <a:uLnTx/>
                <a:uFillTx/>
                <a:latin typeface="Calibri" panose="020F0502020204030204" pitchFamily="34" charset="0"/>
                <a:ea typeface="+mn-ea"/>
                <a:cs typeface="Calibri" panose="020F0502020204030204" pitchFamily="34" charset="0"/>
              </a:rPr>
              <a:t>presentation</a:t>
            </a:r>
            <a:r>
              <a:rPr kumimoji="0" lang="fr-FR" sz="16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 of the </a:t>
            </a:r>
            <a:r>
              <a:rPr kumimoji="0" lang="fr-FR" sz="1600" b="0" i="0" u="none" strike="noStrike" kern="1200" cap="none" spc="0" normalizeH="0" baseline="0" noProof="0" dirty="0" err="1">
                <a:ln>
                  <a:noFill/>
                </a:ln>
                <a:solidFill>
                  <a:srgbClr val="230050"/>
                </a:solidFill>
                <a:effectLst/>
                <a:uLnTx/>
                <a:uFillTx/>
                <a:latin typeface="Calibri" panose="020F0502020204030204" pitchFamily="34" charset="0"/>
                <a:ea typeface="+mn-ea"/>
                <a:cs typeface="Calibri" panose="020F0502020204030204" pitchFamily="34" charset="0"/>
              </a:rPr>
              <a:t>indicators</a:t>
            </a:r>
            <a:r>
              <a:rPr kumimoji="0" lang="fr-FR" sz="16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 </a:t>
            </a:r>
            <a:r>
              <a:rPr kumimoji="0" lang="fr-FR" sz="1600" b="0" i="0" u="none" strike="noStrike" kern="1200" cap="none" spc="0" normalizeH="0" baseline="0" noProof="0" dirty="0" err="1">
                <a:ln>
                  <a:noFill/>
                </a:ln>
                <a:solidFill>
                  <a:srgbClr val="230050"/>
                </a:solidFill>
                <a:effectLst/>
                <a:uLnTx/>
                <a:uFillTx/>
                <a:latin typeface="Calibri" panose="020F0502020204030204" pitchFamily="34" charset="0"/>
                <a:ea typeface="+mn-ea"/>
                <a:cs typeface="Calibri" panose="020F0502020204030204" pitchFamily="34" charset="0"/>
              </a:rPr>
              <a:t>recommended</a:t>
            </a:r>
            <a:r>
              <a:rPr kumimoji="0" lang="fr-FR" sz="16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 in the </a:t>
            </a:r>
            <a:r>
              <a:rPr kumimoji="0" lang="fr-FR" sz="1600" b="0" i="0" u="none" strike="noStrike" kern="1200" cap="none" spc="0" normalizeH="0" baseline="0" noProof="0" dirty="0" err="1">
                <a:ln>
                  <a:noFill/>
                </a:ln>
                <a:solidFill>
                  <a:srgbClr val="230050"/>
                </a:solidFill>
                <a:effectLst/>
                <a:uLnTx/>
                <a:uFillTx/>
                <a:latin typeface="Calibri" panose="020F0502020204030204" pitchFamily="34" charset="0"/>
                <a:ea typeface="+mn-ea"/>
                <a:cs typeface="Calibri" panose="020F0502020204030204" pitchFamily="34" charset="0"/>
              </a:rPr>
              <a:t>resolution</a:t>
            </a:r>
            <a:r>
              <a:rPr kumimoji="0" lang="fr-FR" sz="16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 </a:t>
            </a:r>
            <a:r>
              <a:rPr kumimoji="0" lang="fr-FR" sz="1600" b="0" i="0" u="none" strike="noStrike" kern="1200" cap="none" spc="0" normalizeH="0" baseline="0" noProof="0" dirty="0" err="1">
                <a:ln>
                  <a:noFill/>
                </a:ln>
                <a:solidFill>
                  <a:srgbClr val="230050"/>
                </a:solidFill>
                <a:effectLst/>
                <a:uLnTx/>
                <a:uFillTx/>
                <a:latin typeface="Calibri" panose="020F0502020204030204" pitchFamily="34" charset="0"/>
                <a:ea typeface="+mn-ea"/>
                <a:cs typeface="Calibri" panose="020F0502020204030204" pitchFamily="34" charset="0"/>
              </a:rPr>
              <a:t>concerning</a:t>
            </a:r>
            <a:r>
              <a:rPr kumimoji="0" lang="fr-FR" sz="16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 </a:t>
            </a:r>
            <a:r>
              <a:rPr kumimoji="0" lang="fr-FR" sz="1600" b="0" i="0" u="none" strike="noStrike" kern="1200" cap="none" spc="0" normalizeH="0" baseline="0" noProof="0" dirty="0" err="1">
                <a:ln>
                  <a:noFill/>
                </a:ln>
                <a:solidFill>
                  <a:srgbClr val="230050"/>
                </a:solidFill>
                <a:effectLst/>
                <a:uLnTx/>
                <a:uFillTx/>
                <a:latin typeface="Calibri" panose="020F0502020204030204" pitchFamily="34" charset="0"/>
                <a:ea typeface="+mn-ea"/>
                <a:cs typeface="Calibri" panose="020F0502020204030204" pitchFamily="34" charset="0"/>
              </a:rPr>
              <a:t>statistics</a:t>
            </a:r>
            <a:r>
              <a:rPr kumimoji="0" lang="fr-FR" sz="16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 on the </a:t>
            </a:r>
            <a:r>
              <a:rPr kumimoji="0" lang="fr-FR" sz="1600" b="0" i="0" u="none" strike="noStrike" kern="1200" cap="none" spc="0" normalizeH="0" baseline="0" noProof="0" dirty="0" err="1">
                <a:ln>
                  <a:noFill/>
                </a:ln>
                <a:solidFill>
                  <a:srgbClr val="230050"/>
                </a:solidFill>
                <a:effectLst/>
                <a:uLnTx/>
                <a:uFillTx/>
                <a:latin typeface="Calibri" panose="020F0502020204030204" pitchFamily="34" charset="0"/>
                <a:ea typeface="+mn-ea"/>
                <a:cs typeface="Calibri" panose="020F0502020204030204" pitchFamily="34" charset="0"/>
              </a:rPr>
              <a:t>informal</a:t>
            </a:r>
            <a:r>
              <a:rPr kumimoji="0" lang="fr-FR" sz="16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 </a:t>
            </a:r>
            <a:r>
              <a:rPr kumimoji="0" lang="fr-FR" sz="1600" b="0" i="0" u="none" strike="noStrike" kern="1200" cap="none" spc="0" normalizeH="0" baseline="0" noProof="0" dirty="0" err="1">
                <a:ln>
                  <a:noFill/>
                </a:ln>
                <a:solidFill>
                  <a:srgbClr val="230050"/>
                </a:solidFill>
                <a:effectLst/>
                <a:uLnTx/>
                <a:uFillTx/>
                <a:latin typeface="Calibri" panose="020F0502020204030204" pitchFamily="34" charset="0"/>
                <a:ea typeface="+mn-ea"/>
                <a:cs typeface="Calibri" panose="020F0502020204030204" pitchFamily="34" charset="0"/>
              </a:rPr>
              <a:t>economy</a:t>
            </a:r>
            <a:endParaRPr kumimoji="0" lang="fr-FR" sz="16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endParaRPr>
          </a:p>
        </p:txBody>
      </p:sp>
      <p:sp>
        <p:nvSpPr>
          <p:cNvPr id="39" name="Rectangle 38">
            <a:extLst>
              <a:ext uri="{FF2B5EF4-FFF2-40B4-BE49-F238E27FC236}">
                <a16:creationId xmlns:a16="http://schemas.microsoft.com/office/drawing/2014/main" id="{3838C6DB-0A0F-D11B-A31D-D5DD41C1BC86}"/>
              </a:ext>
            </a:extLst>
          </p:cNvPr>
          <p:cNvSpPr/>
          <p:nvPr/>
        </p:nvSpPr>
        <p:spPr>
          <a:xfrm>
            <a:off x="1842486" y="4859090"/>
            <a:ext cx="2696976" cy="409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Session 3.2</a:t>
            </a:r>
            <a:endPar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endParaRPr>
          </a:p>
        </p:txBody>
      </p:sp>
      <p:sp>
        <p:nvSpPr>
          <p:cNvPr id="17" name="Arrow: Striped Right 16">
            <a:extLst>
              <a:ext uri="{FF2B5EF4-FFF2-40B4-BE49-F238E27FC236}">
                <a16:creationId xmlns:a16="http://schemas.microsoft.com/office/drawing/2014/main" id="{8D2D5DD6-D76F-4F79-446F-8E0B1BD90EE8}"/>
              </a:ext>
            </a:extLst>
          </p:cNvPr>
          <p:cNvSpPr/>
          <p:nvPr/>
        </p:nvSpPr>
        <p:spPr>
          <a:xfrm>
            <a:off x="4561593" y="4774949"/>
            <a:ext cx="3735316" cy="1077372"/>
          </a:xfrm>
          <a:prstGeom prst="stripedRightArrow">
            <a:avLst/>
          </a:prstGeom>
          <a:solidFill>
            <a:srgbClr val="037E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BFD1C6D9-CFAF-05C1-32CB-69084A42EE4D}"/>
              </a:ext>
            </a:extLst>
          </p:cNvPr>
          <p:cNvSpPr/>
          <p:nvPr/>
        </p:nvSpPr>
        <p:spPr>
          <a:xfrm>
            <a:off x="1900113" y="6010052"/>
            <a:ext cx="2639349" cy="409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Session 3.3</a:t>
            </a:r>
            <a:endPar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endParaRPr>
          </a:p>
        </p:txBody>
      </p:sp>
      <p:sp>
        <p:nvSpPr>
          <p:cNvPr id="15" name="ZoneTexte 5">
            <a:extLst>
              <a:ext uri="{FF2B5EF4-FFF2-40B4-BE49-F238E27FC236}">
                <a16:creationId xmlns:a16="http://schemas.microsoft.com/office/drawing/2014/main" id="{F061B78A-EA93-F052-3FE7-B44541758166}"/>
              </a:ext>
            </a:extLst>
          </p:cNvPr>
          <p:cNvSpPr txBox="1"/>
          <p:nvPr/>
        </p:nvSpPr>
        <p:spPr>
          <a:xfrm>
            <a:off x="30937" y="1958771"/>
            <a:ext cx="1733646" cy="738664"/>
          </a:xfrm>
          <a:prstGeom prst="rect">
            <a:avLst/>
          </a:prstGeom>
          <a:solidFill>
            <a:schemeClr val="accent6">
              <a:lumMod val="75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172044" marR="0" lvl="0" indent="-172044" algn="l" defTabSz="914400" rtl="0" eaLnBrk="1" fontAlgn="auto" latinLnBrk="0" hangingPunct="1">
              <a:lnSpc>
                <a:spcPct val="100000"/>
              </a:lnSpc>
              <a:spcBef>
                <a:spcPts val="0"/>
              </a:spcBef>
              <a:spcAft>
                <a:spcPts val="0"/>
              </a:spcAft>
              <a:buClrTx/>
              <a:buSzTx/>
              <a:buFontTx/>
              <a:buAutoNum type="arabicPeriod"/>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Extent of informality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19" name="ZoneTexte 5">
            <a:extLst>
              <a:ext uri="{FF2B5EF4-FFF2-40B4-BE49-F238E27FC236}">
                <a16:creationId xmlns:a16="http://schemas.microsoft.com/office/drawing/2014/main" id="{9131F831-FFEB-A707-C860-6B82ECC45822}"/>
              </a:ext>
            </a:extLst>
          </p:cNvPr>
          <p:cNvSpPr txBox="1"/>
          <p:nvPr/>
        </p:nvSpPr>
        <p:spPr>
          <a:xfrm>
            <a:off x="50908" y="2761042"/>
            <a:ext cx="1733646" cy="738664"/>
          </a:xfrm>
          <a:prstGeom prst="rect">
            <a:avLst/>
          </a:prstGeom>
          <a:solidFill>
            <a:schemeClr val="accent6">
              <a:lumMod val="75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136202" marR="0" lvl="0" indent="-136202"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2. Composition of informality</a:t>
            </a:r>
          </a:p>
          <a:p>
            <a:pPr marL="136202" marR="0" lvl="0" indent="-136202"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23" name="ZoneTexte 5">
            <a:extLst>
              <a:ext uri="{FF2B5EF4-FFF2-40B4-BE49-F238E27FC236}">
                <a16:creationId xmlns:a16="http://schemas.microsoft.com/office/drawing/2014/main" id="{C6C4325D-EC49-56E8-A811-9F22725B750B}"/>
              </a:ext>
            </a:extLst>
          </p:cNvPr>
          <p:cNvSpPr txBox="1"/>
          <p:nvPr/>
        </p:nvSpPr>
        <p:spPr>
          <a:xfrm>
            <a:off x="50908" y="3573294"/>
            <a:ext cx="1733646" cy="738664"/>
          </a:xfrm>
          <a:prstGeom prst="rect">
            <a:avLst/>
          </a:prstGeom>
          <a:solidFill>
            <a:schemeClr val="accent6">
              <a:lumMod val="75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3. Exposure to informality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24" name="ZoneTexte 4">
            <a:extLst>
              <a:ext uri="{FF2B5EF4-FFF2-40B4-BE49-F238E27FC236}">
                <a16:creationId xmlns:a16="http://schemas.microsoft.com/office/drawing/2014/main" id="{D13AE705-91A9-A163-F4C5-AE855987B81A}"/>
              </a:ext>
            </a:extLst>
          </p:cNvPr>
          <p:cNvSpPr txBox="1"/>
          <p:nvPr/>
        </p:nvSpPr>
        <p:spPr>
          <a:xfrm>
            <a:off x="1963965" y="1266620"/>
            <a:ext cx="2487791" cy="492443"/>
          </a:xfrm>
          <a:prstGeom prst="rect">
            <a:avLst/>
          </a:prstGeom>
          <a:solidFill>
            <a:schemeClr val="accent6">
              <a:lumMod val="75000"/>
            </a:scheme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Informal employment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[§§128-133]</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25" name="ZoneTexte 5">
            <a:extLst>
              <a:ext uri="{FF2B5EF4-FFF2-40B4-BE49-F238E27FC236}">
                <a16:creationId xmlns:a16="http://schemas.microsoft.com/office/drawing/2014/main" id="{28E8547D-CC55-62C7-19E4-17EC206A7694}"/>
              </a:ext>
            </a:extLst>
          </p:cNvPr>
          <p:cNvSpPr txBox="1"/>
          <p:nvPr/>
        </p:nvSpPr>
        <p:spPr>
          <a:xfrm>
            <a:off x="30937" y="1958771"/>
            <a:ext cx="1733646" cy="738664"/>
          </a:xfrm>
          <a:prstGeom prst="rect">
            <a:avLst/>
          </a:prstGeom>
          <a:solidFill>
            <a:schemeClr val="accent6">
              <a:lumMod val="75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172044" marR="0" lvl="0" indent="-172044" algn="l" defTabSz="914400" rtl="0" eaLnBrk="1" fontAlgn="auto" latinLnBrk="0" hangingPunct="1">
              <a:lnSpc>
                <a:spcPct val="100000"/>
              </a:lnSpc>
              <a:spcBef>
                <a:spcPts val="0"/>
              </a:spcBef>
              <a:spcAft>
                <a:spcPts val="0"/>
              </a:spcAft>
              <a:buClrTx/>
              <a:buSzTx/>
              <a:buFontTx/>
              <a:buAutoNum type="arabicPeriod"/>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Extent of informality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27" name="ZoneTexte 4">
            <a:extLst>
              <a:ext uri="{FF2B5EF4-FFF2-40B4-BE49-F238E27FC236}">
                <a16:creationId xmlns:a16="http://schemas.microsoft.com/office/drawing/2014/main" id="{317C06C5-D7C3-E5A0-6AA4-93633950316C}"/>
              </a:ext>
            </a:extLst>
          </p:cNvPr>
          <p:cNvSpPr txBox="1"/>
          <p:nvPr/>
        </p:nvSpPr>
        <p:spPr>
          <a:xfrm>
            <a:off x="4572101" y="1273597"/>
            <a:ext cx="1914993" cy="523220"/>
          </a:xfrm>
          <a:prstGeom prst="rect">
            <a:avLst/>
          </a:prstGeom>
          <a:solidFill>
            <a:schemeClr val="accent6">
              <a:lumMod val="75000"/>
            </a:scheme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Partly informal activities </a:t>
            </a: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[§134]</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28" name="ZoneTexte 4">
            <a:extLst>
              <a:ext uri="{FF2B5EF4-FFF2-40B4-BE49-F238E27FC236}">
                <a16:creationId xmlns:a16="http://schemas.microsoft.com/office/drawing/2014/main" id="{D018CED7-BCCE-860C-8541-1F943BB47E57}"/>
              </a:ext>
            </a:extLst>
          </p:cNvPr>
          <p:cNvSpPr txBox="1"/>
          <p:nvPr/>
        </p:nvSpPr>
        <p:spPr>
          <a:xfrm>
            <a:off x="6569621" y="1273597"/>
            <a:ext cx="1786792" cy="523220"/>
          </a:xfrm>
          <a:prstGeom prst="rect">
            <a:avLst/>
          </a:prstGeom>
          <a:solidFill>
            <a:schemeClr val="accent6">
              <a:lumMod val="75000"/>
            </a:scheme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W</a:t>
            </a:r>
            <a:r>
              <a:rPr kumimoji="0" lang="en-GB" sz="1400" b="0" i="0" u="none" strike="noStrike" kern="1200" cap="none" spc="0" normalizeH="0" baseline="0" noProof="0" dirty="0" err="1">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ork</a:t>
            </a: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 activities (other) [</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a:t>
            </a: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135]</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33" name="ZoneTexte 5">
            <a:extLst>
              <a:ext uri="{FF2B5EF4-FFF2-40B4-BE49-F238E27FC236}">
                <a16:creationId xmlns:a16="http://schemas.microsoft.com/office/drawing/2014/main" id="{15271229-2A6D-0A4C-0234-9B6C6284542A}"/>
              </a:ext>
            </a:extLst>
          </p:cNvPr>
          <p:cNvSpPr txBox="1"/>
          <p:nvPr/>
        </p:nvSpPr>
        <p:spPr>
          <a:xfrm>
            <a:off x="45682" y="4360337"/>
            <a:ext cx="1733646" cy="738664"/>
          </a:xfrm>
          <a:prstGeom prst="rect">
            <a:avLst/>
          </a:prstGeom>
          <a:solidFill>
            <a:schemeClr val="accent6">
              <a:lumMod val="75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4. Working conditions </a:t>
            </a: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&amp; productivity</a:t>
            </a:r>
          </a:p>
        </p:txBody>
      </p:sp>
      <p:sp>
        <p:nvSpPr>
          <p:cNvPr id="34" name="ZoneTexte 4">
            <a:extLst>
              <a:ext uri="{FF2B5EF4-FFF2-40B4-BE49-F238E27FC236}">
                <a16:creationId xmlns:a16="http://schemas.microsoft.com/office/drawing/2014/main" id="{51BD11D3-6979-B331-3322-BEBB950FC525}"/>
              </a:ext>
            </a:extLst>
          </p:cNvPr>
          <p:cNvSpPr txBox="1"/>
          <p:nvPr/>
        </p:nvSpPr>
        <p:spPr>
          <a:xfrm>
            <a:off x="1963965" y="1266620"/>
            <a:ext cx="2487791" cy="492443"/>
          </a:xfrm>
          <a:prstGeom prst="rect">
            <a:avLst/>
          </a:prstGeom>
          <a:solidFill>
            <a:schemeClr val="accent6">
              <a:lumMod val="75000"/>
            </a:scheme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Informal employment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[§§128-133]</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36" name="ZoneTexte 5">
            <a:extLst>
              <a:ext uri="{FF2B5EF4-FFF2-40B4-BE49-F238E27FC236}">
                <a16:creationId xmlns:a16="http://schemas.microsoft.com/office/drawing/2014/main" id="{807D853D-4924-04B7-D69A-3417F6FC5475}"/>
              </a:ext>
            </a:extLst>
          </p:cNvPr>
          <p:cNvSpPr txBox="1"/>
          <p:nvPr/>
        </p:nvSpPr>
        <p:spPr>
          <a:xfrm>
            <a:off x="45682" y="4360337"/>
            <a:ext cx="1733646" cy="738664"/>
          </a:xfrm>
          <a:prstGeom prst="rect">
            <a:avLst/>
          </a:prstGeom>
          <a:solidFill>
            <a:schemeClr val="accent6">
              <a:lumMod val="75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4. Working conditions </a:t>
            </a: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&amp; productivity</a:t>
            </a:r>
          </a:p>
        </p:txBody>
      </p:sp>
      <p:sp>
        <p:nvSpPr>
          <p:cNvPr id="41" name="ZoneTexte 5">
            <a:extLst>
              <a:ext uri="{FF2B5EF4-FFF2-40B4-BE49-F238E27FC236}">
                <a16:creationId xmlns:a16="http://schemas.microsoft.com/office/drawing/2014/main" id="{A891769B-B95A-4294-9CD2-11CEC53B71F6}"/>
              </a:ext>
            </a:extLst>
          </p:cNvPr>
          <p:cNvSpPr txBox="1"/>
          <p:nvPr/>
        </p:nvSpPr>
        <p:spPr>
          <a:xfrm>
            <a:off x="41990" y="5207439"/>
            <a:ext cx="1733646" cy="738664"/>
          </a:xfrm>
          <a:prstGeom prst="rect">
            <a:avLst/>
          </a:prstGeom>
          <a:solidFill>
            <a:schemeClr val="accent6">
              <a:lumMod val="75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5. Contextual vulnerabilities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42" name="ZoneTexte 4">
            <a:extLst>
              <a:ext uri="{FF2B5EF4-FFF2-40B4-BE49-F238E27FC236}">
                <a16:creationId xmlns:a16="http://schemas.microsoft.com/office/drawing/2014/main" id="{3A110F0E-92C2-2240-03D7-4AF0A67E31AE}"/>
              </a:ext>
            </a:extLst>
          </p:cNvPr>
          <p:cNvSpPr txBox="1"/>
          <p:nvPr/>
        </p:nvSpPr>
        <p:spPr>
          <a:xfrm>
            <a:off x="1963965" y="1266620"/>
            <a:ext cx="2487791" cy="492443"/>
          </a:xfrm>
          <a:prstGeom prst="rect">
            <a:avLst/>
          </a:prstGeom>
          <a:solidFill>
            <a:schemeClr val="accent6">
              <a:lumMod val="75000"/>
            </a:scheme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Informal employment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[§§128-133]</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43" name="ZoneTexte 4">
            <a:extLst>
              <a:ext uri="{FF2B5EF4-FFF2-40B4-BE49-F238E27FC236}">
                <a16:creationId xmlns:a16="http://schemas.microsoft.com/office/drawing/2014/main" id="{4EEC006C-010E-BD46-EE7F-EA873376C402}"/>
              </a:ext>
            </a:extLst>
          </p:cNvPr>
          <p:cNvSpPr txBox="1"/>
          <p:nvPr/>
        </p:nvSpPr>
        <p:spPr>
          <a:xfrm>
            <a:off x="4564339" y="1260322"/>
            <a:ext cx="1914993" cy="523220"/>
          </a:xfrm>
          <a:prstGeom prst="rect">
            <a:avLst/>
          </a:prstGeom>
          <a:solidFill>
            <a:schemeClr val="accent6">
              <a:lumMod val="75000"/>
            </a:scheme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Partly informal activities </a:t>
            </a: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[§134]</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44" name="ZoneTexte 4">
            <a:extLst>
              <a:ext uri="{FF2B5EF4-FFF2-40B4-BE49-F238E27FC236}">
                <a16:creationId xmlns:a16="http://schemas.microsoft.com/office/drawing/2014/main" id="{A95B5697-A49D-680B-1482-C7658B68A730}"/>
              </a:ext>
            </a:extLst>
          </p:cNvPr>
          <p:cNvSpPr txBox="1"/>
          <p:nvPr/>
        </p:nvSpPr>
        <p:spPr>
          <a:xfrm>
            <a:off x="6559593" y="1262535"/>
            <a:ext cx="1786792" cy="523220"/>
          </a:xfrm>
          <a:prstGeom prst="rect">
            <a:avLst/>
          </a:prstGeom>
          <a:solidFill>
            <a:schemeClr val="accent6">
              <a:lumMod val="75000"/>
            </a:scheme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W</a:t>
            </a:r>
            <a:r>
              <a:rPr kumimoji="0" lang="en-GB" sz="1400" b="0" i="0" u="none" strike="noStrike" kern="1200" cap="none" spc="0" normalizeH="0" baseline="0" noProof="0" dirty="0" err="1">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ork</a:t>
            </a: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 activities (other) [</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a:t>
            </a: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135]</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45" name="ZoneTexte 5">
            <a:extLst>
              <a:ext uri="{FF2B5EF4-FFF2-40B4-BE49-F238E27FC236}">
                <a16:creationId xmlns:a16="http://schemas.microsoft.com/office/drawing/2014/main" id="{95A7543E-D595-EBD9-E043-B321405AC421}"/>
              </a:ext>
            </a:extLst>
          </p:cNvPr>
          <p:cNvSpPr txBox="1"/>
          <p:nvPr/>
        </p:nvSpPr>
        <p:spPr>
          <a:xfrm>
            <a:off x="41990" y="5217080"/>
            <a:ext cx="1733646" cy="738664"/>
          </a:xfrm>
          <a:prstGeom prst="rect">
            <a:avLst/>
          </a:prstGeom>
          <a:solidFill>
            <a:schemeClr val="accent6">
              <a:lumMod val="75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5. Contextual vulnerabilities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47" name="ZoneTexte 4">
            <a:extLst>
              <a:ext uri="{FF2B5EF4-FFF2-40B4-BE49-F238E27FC236}">
                <a16:creationId xmlns:a16="http://schemas.microsoft.com/office/drawing/2014/main" id="{6F0531FB-481A-48C1-ECCF-D73D70DD50F1}"/>
              </a:ext>
            </a:extLst>
          </p:cNvPr>
          <p:cNvSpPr txBox="1"/>
          <p:nvPr/>
        </p:nvSpPr>
        <p:spPr>
          <a:xfrm>
            <a:off x="1973994" y="1266620"/>
            <a:ext cx="2487791" cy="492443"/>
          </a:xfrm>
          <a:prstGeom prst="rect">
            <a:avLst/>
          </a:prstGeom>
          <a:solidFill>
            <a:schemeClr val="accent6">
              <a:lumMod val="75000"/>
            </a:scheme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Informal employment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[§§128-133]</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48" name="ZoneTexte 5">
            <a:extLst>
              <a:ext uri="{FF2B5EF4-FFF2-40B4-BE49-F238E27FC236}">
                <a16:creationId xmlns:a16="http://schemas.microsoft.com/office/drawing/2014/main" id="{7DD44F10-80C6-D6C5-E458-45FB43E6E333}"/>
              </a:ext>
            </a:extLst>
          </p:cNvPr>
          <p:cNvSpPr txBox="1"/>
          <p:nvPr/>
        </p:nvSpPr>
        <p:spPr>
          <a:xfrm>
            <a:off x="50908" y="6010052"/>
            <a:ext cx="1733646" cy="738664"/>
          </a:xfrm>
          <a:prstGeom prst="rect">
            <a:avLst/>
          </a:prstGeom>
          <a:solidFill>
            <a:schemeClr val="accent6">
              <a:lumMod val="75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136202" marR="0" lvl="0" indent="-136202"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6. Other structural factors</a:t>
            </a:r>
          </a:p>
          <a:p>
            <a:pPr marL="136202" marR="0" lvl="0" indent="-136202"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338646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10" presetID="10"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par>
                                <p:cTn id="47" presetID="10"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childTnLst>
                                </p:cTn>
                              </p:par>
                              <p:par>
                                <p:cTn id="54" presetID="10"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par>
                                <p:cTn id="57" presetID="10"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subTnLst>
                                    <p:set>
                                      <p:cBhvr override="childStyle">
                                        <p:cTn dur="1" fill="hold" display="0" masterRel="nextClick" afterEffect="1"/>
                                        <p:tgtEl>
                                          <p:spTgt spid="41"/>
                                        </p:tgtEl>
                                        <p:attrNameLst>
                                          <p:attrName>style.visibility</p:attrName>
                                        </p:attrNameLst>
                                      </p:cBhvr>
                                      <p:to>
                                        <p:strVal val="hidden"/>
                                      </p:to>
                                    </p:set>
                                  </p:subTnLst>
                                </p:cTn>
                              </p:par>
                              <p:par>
                                <p:cTn id="60" presetID="10"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left)">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childTnLst>
                                </p:cTn>
                              </p:par>
                              <p:par>
                                <p:cTn id="72" presetID="10" presetClass="entr" presetSubtype="0"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500"/>
                                        <p:tgtEl>
                                          <p:spTgt spid="45"/>
                                        </p:tgtEl>
                                      </p:cBhvr>
                                    </p:animEffect>
                                  </p:childTnLst>
                                  <p:subTnLst>
                                    <p:set>
                                      <p:cBhvr override="childStyle">
                                        <p:cTn dur="1" fill="hold" display="0" masterRel="nextClick" afterEffect="1"/>
                                        <p:tgtEl>
                                          <p:spTgt spid="45"/>
                                        </p:tgtEl>
                                        <p:attrNameLst>
                                          <p:attrName>style.visibility</p:attrName>
                                        </p:attrNameLst>
                                      </p:cBhvr>
                                      <p:to>
                                        <p:strVal val="hidden"/>
                                      </p:to>
                                    </p:set>
                                  </p:subTnLst>
                                </p:cTn>
                              </p:par>
                              <p:par>
                                <p:cTn id="75" presetID="10"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500"/>
                                        <p:tgtEl>
                                          <p:spTgt spid="43"/>
                                        </p:tgtEl>
                                      </p:cBhvr>
                                    </p:animEffect>
                                  </p:childTnLst>
                                  <p:subTnLst>
                                    <p:set>
                                      <p:cBhvr override="childStyle">
                                        <p:cTn dur="1" fill="hold" display="0" masterRel="nextClick" afterEffect="1"/>
                                        <p:tgtEl>
                                          <p:spTgt spid="43"/>
                                        </p:tgtEl>
                                        <p:attrNameLst>
                                          <p:attrName>style.visibility</p:attrName>
                                        </p:attrNameLst>
                                      </p:cBhvr>
                                      <p:to>
                                        <p:strVal val="hidden"/>
                                      </p:to>
                                    </p:set>
                                  </p:subTnLst>
                                </p:cTn>
                              </p:par>
                              <p:par>
                                <p:cTn id="86" presetID="10" presetClass="entr" presetSubtype="0"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fade">
                                      <p:cBhvr>
                                        <p:cTn id="88" dur="500"/>
                                        <p:tgtEl>
                                          <p:spTgt spid="44"/>
                                        </p:tgtEl>
                                      </p:cBhvr>
                                    </p:animEffec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0"/>
                                        </p:tgtEl>
                                        <p:attrNameLst>
                                          <p:attrName>style.visibility</p:attrName>
                                        </p:attrNameLst>
                                      </p:cBhvr>
                                      <p:to>
                                        <p:strVal val="visible"/>
                                      </p:to>
                                    </p:set>
                                  </p:childTnLst>
                                </p:cTn>
                              </p:par>
                              <p:par>
                                <p:cTn id="93" presetID="10" presetClass="entr" presetSubtype="0"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500"/>
                                        <p:tgtEl>
                                          <p:spTgt spid="48"/>
                                        </p:tgtEl>
                                      </p:cBhvr>
                                    </p:animEffec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wipe(left)">
                                      <p:cBhvr>
                                        <p:cTn id="100" dur="500"/>
                                        <p:tgtEl>
                                          <p:spTgt spid="18"/>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5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 grpId="0" animBg="1"/>
      <p:bldP spid="5" grpId="0" animBg="1"/>
      <p:bldP spid="7" grpId="0" animBg="1"/>
      <p:bldP spid="16" grpId="0" animBg="1"/>
      <p:bldP spid="30" grpId="0" animBg="1"/>
      <p:bldP spid="38" grpId="0" animBg="1"/>
      <p:bldP spid="37" grpId="0" animBg="1"/>
      <p:bldP spid="46" grpId="0" animBg="1"/>
      <p:bldP spid="52" grpId="0" animBg="1"/>
      <p:bldP spid="53" grpId="0" animBg="1"/>
      <p:bldP spid="54" grpId="0" animBg="1"/>
      <p:bldP spid="55" grpId="0" animBg="1"/>
      <p:bldP spid="56" grpId="0" animBg="1"/>
      <p:bldP spid="26" grpId="0" animBg="1"/>
      <p:bldP spid="39" grpId="0" animBg="1"/>
      <p:bldP spid="17" grpId="0" animBg="1"/>
      <p:bldP spid="18" grpId="0" animBg="1"/>
      <p:bldP spid="15" grpId="0" animBg="1"/>
      <p:bldP spid="19" grpId="0" animBg="1"/>
      <p:bldP spid="23" grpId="0" animBg="1"/>
      <p:bldP spid="24" grpId="0" animBg="1"/>
      <p:bldP spid="25" grpId="0" animBg="1"/>
      <p:bldP spid="27" grpId="0" animBg="1"/>
      <p:bldP spid="28" grpId="0" animBg="1"/>
      <p:bldP spid="33" grpId="0" animBg="1"/>
      <p:bldP spid="34" grpId="0" animBg="1"/>
      <p:bldP spid="36" grpId="0" animBg="1"/>
      <p:bldP spid="41" grpId="0" animBg="1"/>
      <p:bldP spid="42" grpId="0" animBg="1"/>
      <p:bldP spid="43" grpId="0" animBg="1"/>
      <p:bldP spid="44" grpId="0" animBg="1"/>
      <p:bldP spid="45" grpId="0" animBg="1"/>
      <p:bldP spid="47" grpId="0" animBg="1"/>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Striped Right 13">
            <a:extLst>
              <a:ext uri="{FF2B5EF4-FFF2-40B4-BE49-F238E27FC236}">
                <a16:creationId xmlns:a16="http://schemas.microsoft.com/office/drawing/2014/main" id="{52530EB3-5C4E-4895-C5DC-497F4AE18946}"/>
              </a:ext>
            </a:extLst>
          </p:cNvPr>
          <p:cNvSpPr/>
          <p:nvPr/>
        </p:nvSpPr>
        <p:spPr>
          <a:xfrm rot="5400000">
            <a:off x="7875461" y="1719847"/>
            <a:ext cx="2906418" cy="1665250"/>
          </a:xfrm>
          <a:prstGeom prst="stripedRightArrow">
            <a:avLst>
              <a:gd name="adj1" fmla="val 63147"/>
              <a:gd name="adj2" fmla="val 5535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FFFFFF"/>
                </a:solidFill>
                <a:effectLst/>
                <a:uLnTx/>
                <a:uFillTx/>
                <a:latin typeface="Arial" panose="020B0604020202020204"/>
                <a:ea typeface="+mn-ea"/>
                <a:cs typeface="+mn-cs"/>
              </a:rPr>
              <a:t>Informal </a:t>
            </a:r>
            <a:r>
              <a:rPr kumimoji="0" lang="fr-FR" sz="1600" b="0" i="0" u="none" strike="noStrike" kern="1200" cap="none" spc="0" normalizeH="0" baseline="0" noProof="0" dirty="0" err="1">
                <a:ln>
                  <a:noFill/>
                </a:ln>
                <a:solidFill>
                  <a:srgbClr val="FFFFFF"/>
                </a:solidFill>
                <a:effectLst/>
                <a:uLnTx/>
                <a:uFillTx/>
                <a:latin typeface="Arial" panose="020B0604020202020204"/>
                <a:ea typeface="+mn-ea"/>
                <a:cs typeface="+mn-cs"/>
              </a:rPr>
              <a:t>economy</a:t>
            </a:r>
            <a:r>
              <a:rPr kumimoji="0" lang="fr-FR" sz="16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fr-FR" sz="1600" b="0" i="0" u="none" strike="noStrike" kern="1200" cap="none" spc="0" normalizeH="0" baseline="0" noProof="0" dirty="0" err="1">
                <a:ln>
                  <a:noFill/>
                </a:ln>
                <a:solidFill>
                  <a:srgbClr val="FFFFFF"/>
                </a:solidFill>
                <a:effectLst/>
                <a:uLnTx/>
                <a:uFillTx/>
                <a:latin typeface="Arial" panose="020B0604020202020204"/>
                <a:ea typeface="+mn-ea"/>
                <a:cs typeface="+mn-cs"/>
              </a:rPr>
              <a:t>indicators</a:t>
            </a: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2241395" y="379263"/>
            <a:ext cx="9888919" cy="720000"/>
          </a:xfrm>
        </p:spPr>
        <p:txBody>
          <a:bodyPr/>
          <a:lstStyle/>
          <a:p>
            <a:r>
              <a:rPr lang="fr-FR" sz="2800" b="0" dirty="0"/>
              <a:t>Relevance for </a:t>
            </a:r>
            <a:r>
              <a:rPr lang="fr-FR" sz="2800" b="0" dirty="0" err="1"/>
              <a:t>specific</a:t>
            </a:r>
            <a:r>
              <a:rPr lang="fr-FR" sz="2800" b="0" dirty="0"/>
              <a:t> groups </a:t>
            </a:r>
            <a:r>
              <a:rPr lang="fr-FR" sz="2800" b="0" dirty="0">
                <a:solidFill>
                  <a:schemeClr val="accent2"/>
                </a:solidFill>
              </a:rPr>
              <a:t>&amp; </a:t>
            </a:r>
            <a:r>
              <a:rPr lang="fr-FR" sz="2800" b="0" dirty="0"/>
              <a:t>the </a:t>
            </a:r>
            <a:r>
              <a:rPr lang="fr-FR" sz="2800" b="0" dirty="0" err="1"/>
              <a:t>gender</a:t>
            </a:r>
            <a:r>
              <a:rPr lang="fr-FR" sz="2800" b="0" dirty="0"/>
              <a:t> dimension</a:t>
            </a:r>
            <a:endParaRPr lang="en-GB" sz="2800" b="0" dirty="0"/>
          </a:p>
        </p:txBody>
      </p:sp>
      <p:sp>
        <p:nvSpPr>
          <p:cNvPr id="3" name="Content Placeholder 2"/>
          <p:cNvSpPr>
            <a:spLocks noGrp="1"/>
          </p:cNvSpPr>
          <p:nvPr>
            <p:ph sz="half" idx="1"/>
          </p:nvPr>
        </p:nvSpPr>
        <p:spPr>
          <a:xfrm>
            <a:off x="-1" y="1452666"/>
            <a:ext cx="8697951" cy="1153373"/>
          </a:xfrm>
          <a:solidFill>
            <a:schemeClr val="bg1"/>
          </a:solidFill>
        </p:spPr>
        <p:txBody>
          <a:bodyPr>
            <a:normAutofit lnSpcReduction="10000"/>
          </a:bodyPr>
          <a:lstStyle/>
          <a:p>
            <a:pPr lvl="2">
              <a:spcBef>
                <a:spcPts val="0"/>
              </a:spcBef>
              <a:spcAft>
                <a:spcPts val="600"/>
              </a:spcAft>
              <a:buClr>
                <a:schemeClr val="accent4">
                  <a:lumMod val="60000"/>
                  <a:lumOff val="40000"/>
                </a:schemeClr>
              </a:buClr>
              <a:buSzPct val="100000"/>
              <a:defRPr/>
            </a:pPr>
            <a:r>
              <a:rPr lang="en-GB" sz="2000" b="1" dirty="0">
                <a:solidFill>
                  <a:schemeClr val="tx2">
                    <a:lumMod val="95000"/>
                    <a:lumOff val="5000"/>
                  </a:schemeClr>
                </a:solidFill>
                <a:latin typeface="Calibri" panose="020F0502020204030204" pitchFamily="34" charset="0"/>
                <a:cs typeface="Calibri" panose="020F0502020204030204" pitchFamily="34" charset="0"/>
              </a:rPr>
              <a:t>Relevance for specific groups</a:t>
            </a:r>
            <a:r>
              <a:rPr lang="en-GB" sz="2000" dirty="0">
                <a:solidFill>
                  <a:schemeClr val="tx2">
                    <a:lumMod val="95000"/>
                    <a:lumOff val="5000"/>
                  </a:schemeClr>
                </a:solidFill>
                <a:latin typeface="Calibri" panose="020F0502020204030204" pitchFamily="34" charset="0"/>
                <a:cs typeface="Calibri" panose="020F0502020204030204" pitchFamily="34" charset="0"/>
              </a:rPr>
              <a:t>: </a:t>
            </a:r>
            <a:r>
              <a:rPr lang="en-AU" sz="2000" dirty="0">
                <a:solidFill>
                  <a:schemeClr val="tx2">
                    <a:lumMod val="95000"/>
                    <a:lumOff val="5000"/>
                  </a:schemeClr>
                </a:solidFill>
                <a:latin typeface="Calibri" panose="020F0502020204030204" pitchFamily="34" charset="0"/>
                <a:cs typeface="Calibri" panose="020F0502020204030204" pitchFamily="34" charset="0"/>
              </a:rPr>
              <a:t>The indicators recommended in the resolution (and in the broader indicator framework) are relevant for the overall target population as well as for </a:t>
            </a:r>
            <a:r>
              <a:rPr lang="en-GB" sz="2000" dirty="0">
                <a:solidFill>
                  <a:schemeClr val="tx2">
                    <a:lumMod val="95000"/>
                    <a:lumOff val="5000"/>
                  </a:schemeClr>
                </a:solidFill>
                <a:latin typeface="Calibri" panose="020F0502020204030204" pitchFamily="34" charset="0"/>
                <a:cs typeface="Calibri" panose="020F0502020204030204" pitchFamily="34" charset="0"/>
              </a:rPr>
              <a:t>specific categories of workers or economic units </a:t>
            </a:r>
            <a:r>
              <a:rPr lang="en-AU" sz="2000" b="1" dirty="0">
                <a:solidFill>
                  <a:schemeClr val="tx2">
                    <a:lumMod val="95000"/>
                    <a:lumOff val="5000"/>
                  </a:schemeClr>
                </a:solidFill>
                <a:latin typeface="Calibri" panose="020F0502020204030204" pitchFamily="34" charset="0"/>
                <a:cs typeface="Calibri" panose="020F0502020204030204" pitchFamily="34" charset="0"/>
              </a:rPr>
              <a:t>providing that the sample design and size allow for reliable estimates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C4B9D403-8D7C-6295-F778-9CFBC8DFC1D0}"/>
              </a:ext>
            </a:extLst>
          </p:cNvPr>
          <p:cNvSpPr/>
          <p:nvPr/>
        </p:nvSpPr>
        <p:spPr>
          <a:xfrm>
            <a:off x="9523141" y="1189065"/>
            <a:ext cx="2780371" cy="2230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600"/>
              </a:spcBef>
              <a:spcAft>
                <a:spcPts val="0"/>
              </a:spcAft>
              <a:buClr>
                <a:srgbClr val="FFFFFF"/>
              </a:buClr>
              <a:buSzTx/>
              <a:buFont typeface="Wingdings 2" panose="05020102010507070707" pitchFamily="18" charset="2"/>
              <a:buChar char="Í"/>
              <a:tabLst/>
              <a:defRPr/>
            </a:pPr>
            <a:r>
              <a:rPr kumimoji="0" lang="fr-FR" sz="1600" b="0" i="0" u="none" strike="noStrike" kern="1200" cap="none" spc="0" normalizeH="0" baseline="0" noProof="0" dirty="0" err="1">
                <a:ln>
                  <a:noFill/>
                </a:ln>
                <a:solidFill>
                  <a:srgbClr val="05D2D2">
                    <a:lumMod val="50000"/>
                  </a:srgbClr>
                </a:solidFill>
                <a:effectLst/>
                <a:uLnTx/>
                <a:uFillTx/>
                <a:latin typeface="Calibri" panose="020F0502020204030204" pitchFamily="34" charset="0"/>
                <a:ea typeface="+mn-ea"/>
                <a:cs typeface="Calibri" panose="020F0502020204030204" pitchFamily="34" charset="0"/>
              </a:rPr>
              <a:t>Overall</a:t>
            </a:r>
            <a:r>
              <a:rPr kumimoji="0" lang="fr-FR" sz="1600" b="0" i="0" u="none" strike="noStrike" kern="1200" cap="none" spc="0" normalizeH="0" baseline="0" noProof="0" dirty="0">
                <a:ln>
                  <a:noFill/>
                </a:ln>
                <a:solidFill>
                  <a:srgbClr val="05D2D2">
                    <a:lumMod val="50000"/>
                  </a:srgbClr>
                </a:solidFill>
                <a:effectLst/>
                <a:uLnTx/>
                <a:uFillTx/>
                <a:latin typeface="Calibri" panose="020F0502020204030204" pitchFamily="34" charset="0"/>
                <a:ea typeface="+mn-ea"/>
                <a:cs typeface="Calibri" panose="020F0502020204030204" pitchFamily="34" charset="0"/>
              </a:rPr>
              <a:t> </a:t>
            </a:r>
            <a:r>
              <a:rPr kumimoji="0" lang="fr-FR" sz="1600" b="0" i="0" u="none" strike="noStrike" kern="1200" cap="none" spc="0" normalizeH="0" baseline="0" noProof="0" dirty="0" err="1">
                <a:ln>
                  <a:noFill/>
                </a:ln>
                <a:solidFill>
                  <a:srgbClr val="05D2D2">
                    <a:lumMod val="50000"/>
                  </a:srgbClr>
                </a:solidFill>
                <a:effectLst/>
                <a:uLnTx/>
                <a:uFillTx/>
                <a:latin typeface="Calibri" panose="020F0502020204030204" pitchFamily="34" charset="0"/>
                <a:ea typeface="+mn-ea"/>
                <a:cs typeface="Calibri" panose="020F0502020204030204" pitchFamily="34" charset="0"/>
              </a:rPr>
              <a:t>target</a:t>
            </a:r>
            <a:r>
              <a:rPr kumimoji="0" lang="fr-FR" sz="1600" b="0" i="0" u="none" strike="noStrike" kern="1200" cap="none" spc="0" normalizeH="0" baseline="0" noProof="0" dirty="0">
                <a:ln>
                  <a:noFill/>
                </a:ln>
                <a:solidFill>
                  <a:srgbClr val="05D2D2">
                    <a:lumMod val="50000"/>
                  </a:srgbClr>
                </a:solidFill>
                <a:effectLst/>
                <a:uLnTx/>
                <a:uFillTx/>
                <a:latin typeface="Calibri" panose="020F0502020204030204" pitchFamily="34" charset="0"/>
                <a:ea typeface="+mn-ea"/>
                <a:cs typeface="Calibri" panose="020F0502020204030204" pitchFamily="34" charset="0"/>
              </a:rPr>
              <a:t> population</a:t>
            </a:r>
          </a:p>
          <a:p>
            <a:pPr marL="285750" marR="0" lvl="0" indent="-285750" algn="l" defTabSz="914400" rtl="0" eaLnBrk="1" fontAlgn="auto" latinLnBrk="0" hangingPunct="1">
              <a:lnSpc>
                <a:spcPct val="100000"/>
              </a:lnSpc>
              <a:spcBef>
                <a:spcPts val="600"/>
              </a:spcBef>
              <a:spcAft>
                <a:spcPts val="0"/>
              </a:spcAft>
              <a:buClr>
                <a:srgbClr val="FFFFFF"/>
              </a:buClr>
              <a:buSzTx/>
              <a:buFont typeface="Wingdings 2" panose="05020102010507070707" pitchFamily="18" charset="2"/>
              <a:buChar char="Í"/>
              <a:tabLst/>
              <a:defRPr/>
            </a:pPr>
            <a:r>
              <a:rPr kumimoji="0" lang="fr-FR"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Specific</a:t>
            </a:r>
            <a:r>
              <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FR"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sectors</a:t>
            </a:r>
            <a:endPar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600"/>
              </a:spcBef>
              <a:spcAft>
                <a:spcPts val="0"/>
              </a:spcAft>
              <a:buClr>
                <a:srgbClr val="FFFFFF"/>
              </a:buClr>
              <a:buSzTx/>
              <a:buFont typeface="Wingdings 2" panose="05020102010507070707" pitchFamily="18" charset="2"/>
              <a:buChar char="Í"/>
              <a:tabLst/>
              <a:defRPr/>
            </a:pPr>
            <a:r>
              <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Domestic </a:t>
            </a:r>
            <a:r>
              <a:rPr kumimoji="0" lang="fr-FR"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workers</a:t>
            </a:r>
            <a:endPar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600"/>
              </a:spcBef>
              <a:spcAft>
                <a:spcPts val="0"/>
              </a:spcAft>
              <a:buClr>
                <a:srgbClr val="FFFFFF"/>
              </a:buClr>
              <a:buSzTx/>
              <a:buFont typeface="Wingdings 2" panose="05020102010507070707" pitchFamily="18" charset="2"/>
              <a:buChar char="Í"/>
              <a:tabLst/>
              <a:defRPr/>
            </a:pPr>
            <a:r>
              <a:rPr kumimoji="0" lang="fr-FR"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Persons</a:t>
            </a:r>
            <a:r>
              <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FR"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with</a:t>
            </a:r>
            <a:r>
              <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FR"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disabilities</a:t>
            </a:r>
            <a:endPar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600"/>
              </a:spcBef>
              <a:spcAft>
                <a:spcPts val="0"/>
              </a:spcAft>
              <a:buClr>
                <a:srgbClr val="FFFFFF"/>
              </a:buClr>
              <a:buSzTx/>
              <a:buFont typeface="Wingdings 2" panose="05020102010507070707" pitchFamily="18" charset="2"/>
              <a:buChar char="Í"/>
              <a:tabLst/>
              <a:defRPr/>
            </a:pPr>
            <a:r>
              <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Migrant </a:t>
            </a:r>
            <a:r>
              <a:rPr kumimoji="0" lang="fr-FR"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workers</a:t>
            </a:r>
            <a:endPar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600"/>
              </a:spcBef>
              <a:spcAft>
                <a:spcPts val="0"/>
              </a:spcAft>
              <a:buClr>
                <a:srgbClr val="FFFFFF"/>
              </a:buClr>
              <a:buSzTx/>
              <a:buFont typeface="Wingdings 2" panose="05020102010507070707" pitchFamily="18" charset="2"/>
              <a:buChar char="Í"/>
              <a:tabLst/>
              <a:defRPr/>
            </a:pPr>
            <a:r>
              <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Home-</a:t>
            </a:r>
            <a:r>
              <a:rPr kumimoji="0" lang="fr-FR"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based</a:t>
            </a:r>
            <a:r>
              <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fr-FR"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workers</a:t>
            </a:r>
            <a:endPar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600"/>
              </a:spcBef>
              <a:spcAft>
                <a:spcPts val="0"/>
              </a:spcAft>
              <a:buClr>
                <a:srgbClr val="FFFFFF"/>
              </a:buClr>
              <a:buSzTx/>
              <a:buFont typeface="Wingdings 2" panose="05020102010507070707" pitchFamily="18" charset="2"/>
              <a:buChar char="Í"/>
              <a:tabLst/>
              <a:defRPr/>
            </a:pPr>
            <a:r>
              <a:rPr kumimoji="0" lang="fr-FR"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Digital platform </a:t>
            </a:r>
            <a:r>
              <a:rPr kumimoji="0" lang="fr-FR"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workers</a:t>
            </a:r>
            <a:endPar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 name="Content Placeholder 2">
            <a:extLst>
              <a:ext uri="{FF2B5EF4-FFF2-40B4-BE49-F238E27FC236}">
                <a16:creationId xmlns:a16="http://schemas.microsoft.com/office/drawing/2014/main" id="{94B8765C-8F2C-5FA3-1A3A-5C1FD6FD1677}"/>
              </a:ext>
            </a:extLst>
          </p:cNvPr>
          <p:cNvSpPr txBox="1">
            <a:spLocks/>
          </p:cNvSpPr>
          <p:nvPr/>
        </p:nvSpPr>
        <p:spPr>
          <a:xfrm>
            <a:off x="2241395" y="3749321"/>
            <a:ext cx="9155151" cy="2858803"/>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00" marR="0" lvl="2" indent="-252000" algn="l" defTabSz="914400" rtl="0" eaLnBrk="1" fontAlgn="auto" latinLnBrk="0" hangingPunct="1">
              <a:lnSpc>
                <a:spcPct val="120000"/>
              </a:lnSpc>
              <a:spcBef>
                <a:spcPts val="0"/>
              </a:spcBef>
              <a:spcAft>
                <a:spcPts val="600"/>
              </a:spcAft>
              <a:buClr>
                <a:srgbClr val="960A55">
                  <a:lumMod val="60000"/>
                  <a:lumOff val="40000"/>
                </a:srgbClr>
              </a:buClr>
              <a:buSzPct val="100000"/>
              <a:buFont typeface="Wingdings 3" panose="05040102010807070707" pitchFamily="18" charset="2"/>
              <a:buChar char=""/>
              <a:tabLst/>
              <a:defRPr/>
            </a:pPr>
            <a:r>
              <a:rPr kumimoji="0" lang="en-GB" sz="20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GB" sz="20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Informality  from a gender perspective  </a:t>
            </a:r>
          </a:p>
          <a:p>
            <a:pPr marL="361950" marR="0" lvl="3" indent="0" algn="l" defTabSz="914400" rtl="0" eaLnBrk="1" fontAlgn="auto" latinLnBrk="0" hangingPunct="1">
              <a:lnSpc>
                <a:spcPct val="100000"/>
              </a:lnSpc>
              <a:spcBef>
                <a:spcPts val="0"/>
              </a:spcBef>
              <a:spcAft>
                <a:spcPts val="600"/>
              </a:spcAft>
              <a:buClr>
                <a:srgbClr val="037E7B"/>
              </a:buClr>
              <a:buSzPct val="100000"/>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resolution</a:t>
            </a:r>
          </a:p>
          <a:p>
            <a:pPr marL="819150" marR="0" lvl="3" indent="-457200" algn="l" defTabSz="914400" rtl="0" eaLnBrk="1" fontAlgn="auto" latinLnBrk="0" hangingPunct="1">
              <a:lnSpc>
                <a:spcPct val="100000"/>
              </a:lnSpc>
              <a:spcBef>
                <a:spcPts val="0"/>
              </a:spcBef>
              <a:spcAft>
                <a:spcPts val="600"/>
              </a:spcAft>
              <a:buClr>
                <a:srgbClr val="037E7B"/>
              </a:buClr>
              <a:buSzPct val="100000"/>
              <a:buFont typeface="Wingdings 2" panose="05020102010507070707" pitchFamily="18" charset="2"/>
              <a:buChar char="Í"/>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Calls notably for the systematic disaggregation by sex of all indicators related to persons, and by sex of the owner/owners of economic units for all enterprise-related indicators </a:t>
            </a:r>
          </a:p>
          <a:p>
            <a:pPr marL="819150" marR="0" lvl="3" indent="-457200" algn="l" defTabSz="914400" rtl="0" eaLnBrk="1" fontAlgn="auto" latinLnBrk="0" hangingPunct="1">
              <a:lnSpc>
                <a:spcPct val="100000"/>
              </a:lnSpc>
              <a:spcBef>
                <a:spcPts val="0"/>
              </a:spcBef>
              <a:spcAft>
                <a:spcPts val="600"/>
              </a:spcAft>
              <a:buClr>
                <a:srgbClr val="037E7B"/>
              </a:buClr>
              <a:buSzPct val="100000"/>
              <a:buFont typeface="Wingdings 2" panose="05020102010507070707" pitchFamily="18" charset="2"/>
              <a:buChar char="Í"/>
              <a:tabLst/>
              <a:defRPr/>
            </a:pPr>
            <a:r>
              <a:rPr kumimoji="0" lang="en-AU"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Includes reference to specific gender indicators such as the gender pay gap, time spent on unpaid domestic and care work </a:t>
            </a:r>
          </a:p>
          <a:p>
            <a:pPr marL="819150" marR="0" lvl="3" indent="-457200" algn="l" defTabSz="914400" rtl="0" eaLnBrk="1" fontAlgn="auto" latinLnBrk="0" hangingPunct="1">
              <a:lnSpc>
                <a:spcPct val="100000"/>
              </a:lnSpc>
              <a:spcBef>
                <a:spcPts val="0"/>
              </a:spcBef>
              <a:spcAft>
                <a:spcPts val="600"/>
              </a:spcAft>
              <a:buClr>
                <a:srgbClr val="037E7B"/>
              </a:buClr>
              <a:buSzPct val="100000"/>
              <a:buFont typeface="Wingdings 2" panose="05020102010507070707" pitchFamily="18" charset="2"/>
              <a:buChar char="Í"/>
              <a:tabLst/>
              <a:defRPr/>
            </a:pPr>
            <a:r>
              <a:rPr kumimoji="0" lang="en-AU"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Supports the identification and assessment of the situation of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workers in male or female-dominated economic activities, occupations or places of work</a:t>
            </a:r>
          </a:p>
        </p:txBody>
      </p:sp>
      <p:pic>
        <p:nvPicPr>
          <p:cNvPr id="8" name="Picture 7">
            <a:extLst>
              <a:ext uri="{FF2B5EF4-FFF2-40B4-BE49-F238E27FC236}">
                <a16:creationId xmlns:a16="http://schemas.microsoft.com/office/drawing/2014/main" id="{7A6BA8D7-2D84-7C3E-2916-A275E9D8ED56}"/>
              </a:ext>
            </a:extLst>
          </p:cNvPr>
          <p:cNvPicPr>
            <a:picLocks noChangeAspect="1"/>
          </p:cNvPicPr>
          <p:nvPr/>
        </p:nvPicPr>
        <p:blipFill>
          <a:blip r:embed="rId3"/>
          <a:stretch>
            <a:fillRect/>
          </a:stretch>
        </p:blipFill>
        <p:spPr>
          <a:xfrm>
            <a:off x="109477" y="3739485"/>
            <a:ext cx="2033719" cy="285880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69295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500"/>
                                        <p:tgtEl>
                                          <p:spTgt spid="6">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left)">
                                      <p:cBhvr>
                                        <p:cTn id="16" dur="500"/>
                                        <p:tgtEl>
                                          <p:spTgt spid="6">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left)">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70" y="115659"/>
            <a:ext cx="9432660" cy="720000"/>
          </a:xfrm>
          <a:noFill/>
        </p:spPr>
        <p:txBody>
          <a:bodyPr/>
          <a:lstStyle/>
          <a:p>
            <a:r>
              <a:rPr lang="en-GB" sz="3600" dirty="0">
                <a:solidFill>
                  <a:schemeClr val="accent4">
                    <a:lumMod val="75000"/>
                  </a:schemeClr>
                </a:solidFill>
                <a:latin typeface="Calibri" panose="020F0502020204030204" pitchFamily="34" charset="0"/>
                <a:cs typeface="Calibri" panose="020F0502020204030204" pitchFamily="34" charset="0"/>
              </a:rPr>
              <a:t>Recommended disaggregation for persons &amp; jobs</a:t>
            </a:r>
            <a:br>
              <a:rPr lang="en-GB" sz="3600" dirty="0">
                <a:solidFill>
                  <a:schemeClr val="accent4">
                    <a:lumMod val="75000"/>
                  </a:schemeClr>
                </a:solidFill>
                <a:latin typeface="Calibri" panose="020F0502020204030204" pitchFamily="34" charset="0"/>
                <a:cs typeface="Calibri" panose="020F0502020204030204" pitchFamily="34" charset="0"/>
              </a:rPr>
            </a:br>
            <a:endParaRPr lang="en-GB" sz="3600" dirty="0">
              <a:solidFill>
                <a:schemeClr val="accent4">
                  <a:lumMod val="75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705506" y="1550116"/>
            <a:ext cx="11210924" cy="4434038"/>
          </a:xfrm>
        </p:spPr>
        <p:txBody>
          <a:bodyPr>
            <a:normAutofit fontScale="70000" lnSpcReduction="20000"/>
          </a:bodyPr>
          <a:lstStyle/>
          <a:p>
            <a:pPr lvl="2">
              <a:lnSpc>
                <a:spcPct val="140000"/>
              </a:lnSpc>
              <a:spcBef>
                <a:spcPts val="0"/>
              </a:spcBef>
              <a:buClr>
                <a:schemeClr val="accent4">
                  <a:lumMod val="60000"/>
                  <a:lumOff val="40000"/>
                </a:schemeClr>
              </a:buClr>
              <a:buSzPct val="100000"/>
              <a:defRPr/>
            </a:pPr>
            <a:r>
              <a:rPr lang="en-GB" sz="3100" dirty="0">
                <a:solidFill>
                  <a:schemeClr val="tx2">
                    <a:lumMod val="95000"/>
                    <a:lumOff val="5000"/>
                  </a:schemeClr>
                </a:solidFill>
                <a:latin typeface="Calibri" panose="020F0502020204030204" pitchFamily="34" charset="0"/>
                <a:cs typeface="Calibri" panose="020F0502020204030204" pitchFamily="34" charset="0"/>
              </a:rPr>
              <a:t>Indicators related to persons and jobs should be disaggregated by:</a:t>
            </a:r>
          </a:p>
          <a:p>
            <a:pPr marL="596651" lvl="5" indent="-342900">
              <a:lnSpc>
                <a:spcPct val="120000"/>
              </a:lnSpc>
              <a:spcBef>
                <a:spcPts val="0"/>
              </a:spcBef>
              <a:buClr>
                <a:schemeClr val="accent5">
                  <a:lumMod val="50000"/>
                </a:schemeClr>
              </a:buClr>
              <a:buSzPct val="100000"/>
              <a:defRPr/>
            </a:pPr>
            <a:r>
              <a:rPr lang="en-GB" sz="2600" dirty="0">
                <a:solidFill>
                  <a:srgbClr val="000000"/>
                </a:solidFill>
                <a:latin typeface="Calibri" panose="020F0502020204030204" pitchFamily="34" charset="0"/>
                <a:cs typeface="Calibri" panose="020F0502020204030204" pitchFamily="34" charset="0"/>
              </a:rPr>
              <a:t>Sex and other relevant socio-demographic characteristics</a:t>
            </a:r>
          </a:p>
          <a:p>
            <a:pPr marL="898525" lvl="6" indent="-342900">
              <a:lnSpc>
                <a:spcPct val="120000"/>
              </a:lnSpc>
              <a:spcBef>
                <a:spcPts val="0"/>
              </a:spcBef>
              <a:buClr>
                <a:schemeClr val="accent5">
                  <a:lumMod val="50000"/>
                </a:schemeClr>
              </a:buClr>
              <a:buSzPct val="100000"/>
              <a:buFont typeface="Wingdings 2" panose="05020102010507070707" pitchFamily="18" charset="2"/>
              <a:buChar char="Í"/>
              <a:defRPr/>
            </a:pPr>
            <a:r>
              <a:rPr lang="en-GB" sz="2600" dirty="0">
                <a:solidFill>
                  <a:srgbClr val="000000"/>
                </a:solidFill>
                <a:latin typeface="Calibri" panose="020F0502020204030204" pitchFamily="34" charset="0"/>
                <a:cs typeface="Calibri" panose="020F0502020204030204" pitchFamily="34" charset="0"/>
              </a:rPr>
              <a:t>Including: including by age, educational level, area of residence (urban or rural) and geographical region</a:t>
            </a:r>
            <a:r>
              <a:rPr lang="en-AU" sz="2600" dirty="0">
                <a:solidFill>
                  <a:srgbClr val="000000"/>
                </a:solidFill>
                <a:latin typeface="Calibri" panose="020F0502020204030204" pitchFamily="34" charset="0"/>
                <a:cs typeface="Calibri" panose="020F0502020204030204" pitchFamily="34" charset="0"/>
              </a:rPr>
              <a:t>. </a:t>
            </a:r>
          </a:p>
          <a:p>
            <a:pPr marL="596651" lvl="5" indent="-342900">
              <a:lnSpc>
                <a:spcPct val="120000"/>
              </a:lnSpc>
              <a:spcBef>
                <a:spcPts val="1200"/>
              </a:spcBef>
              <a:buClr>
                <a:schemeClr val="accent5">
                  <a:lumMod val="50000"/>
                </a:schemeClr>
              </a:buClr>
              <a:buSzPct val="100000"/>
              <a:defRPr/>
            </a:pPr>
            <a:r>
              <a:rPr lang="en-GB" sz="2600" dirty="0">
                <a:solidFill>
                  <a:srgbClr val="000000"/>
                </a:solidFill>
                <a:latin typeface="Calibri" panose="020F0502020204030204" pitchFamily="34" charset="0"/>
                <a:cs typeface="Calibri" panose="020F0502020204030204" pitchFamily="34" charset="0"/>
              </a:rPr>
              <a:t>Employment-related characteristics:</a:t>
            </a:r>
          </a:p>
          <a:p>
            <a:pPr marL="898525" lvl="6" indent="-342900">
              <a:lnSpc>
                <a:spcPct val="120000"/>
              </a:lnSpc>
              <a:spcBef>
                <a:spcPts val="0"/>
              </a:spcBef>
              <a:buClr>
                <a:schemeClr val="accent5">
                  <a:lumMod val="50000"/>
                </a:schemeClr>
              </a:buClr>
              <a:buSzPct val="100000"/>
              <a:buFont typeface="Wingdings 2" panose="05020102010507070707" pitchFamily="18" charset="2"/>
              <a:buChar char="Í"/>
              <a:defRPr/>
            </a:pPr>
            <a:r>
              <a:rPr lang="en-GB" sz="2600" dirty="0">
                <a:solidFill>
                  <a:srgbClr val="000000"/>
                </a:solidFill>
                <a:latin typeface="Calibri" panose="020F0502020204030204" pitchFamily="34" charset="0"/>
                <a:cs typeface="Calibri" panose="020F0502020204030204" pitchFamily="34" charset="0"/>
              </a:rPr>
              <a:t>Including: status in employment, economic activity, occupation, place of work, size of enterprise, duration of the employment agreement and number of hours worked (hour bands). </a:t>
            </a:r>
          </a:p>
          <a:p>
            <a:pPr marL="596651" lvl="5" indent="-342900">
              <a:lnSpc>
                <a:spcPct val="120000"/>
              </a:lnSpc>
              <a:spcBef>
                <a:spcPts val="1200"/>
              </a:spcBef>
              <a:buClr>
                <a:schemeClr val="accent5">
                  <a:lumMod val="50000"/>
                </a:schemeClr>
              </a:buClr>
              <a:buSzPct val="100000"/>
              <a:defRPr/>
            </a:pPr>
            <a:r>
              <a:rPr lang="en-GB" sz="2600" dirty="0">
                <a:solidFill>
                  <a:srgbClr val="000000"/>
                </a:solidFill>
                <a:latin typeface="Calibri" panose="020F0502020204030204" pitchFamily="34" charset="0"/>
                <a:cs typeface="Calibri" panose="020F0502020204030204" pitchFamily="34" charset="0"/>
              </a:rPr>
              <a:t>Where sample size and the representativeness of results allow, it is recommended to have multiple levels of disaggregation to highlight intersectionality:</a:t>
            </a:r>
          </a:p>
          <a:p>
            <a:pPr marL="898525" lvl="6" indent="-342900">
              <a:lnSpc>
                <a:spcPct val="120000"/>
              </a:lnSpc>
              <a:spcBef>
                <a:spcPts val="0"/>
              </a:spcBef>
              <a:buClr>
                <a:schemeClr val="accent5">
                  <a:lumMod val="50000"/>
                </a:schemeClr>
              </a:buClr>
              <a:buSzPct val="100000"/>
              <a:buFont typeface="Wingdings 2" panose="05020102010507070707" pitchFamily="18" charset="2"/>
              <a:buChar char="Í"/>
              <a:defRPr/>
            </a:pPr>
            <a:r>
              <a:rPr lang="en-GB" sz="2600" dirty="0">
                <a:solidFill>
                  <a:srgbClr val="000000"/>
                </a:solidFill>
                <a:latin typeface="Calibri" panose="020F0502020204030204" pitchFamily="34" charset="0"/>
                <a:cs typeface="Calibri" panose="020F0502020204030204" pitchFamily="34" charset="0"/>
              </a:rPr>
              <a:t>For example, sex in combination with status in employment</a:t>
            </a:r>
          </a:p>
          <a:p>
            <a:pPr marL="898525" lvl="6" indent="-342900">
              <a:lnSpc>
                <a:spcPct val="120000"/>
              </a:lnSpc>
              <a:spcBef>
                <a:spcPts val="0"/>
              </a:spcBef>
              <a:buClr>
                <a:schemeClr val="accent5">
                  <a:lumMod val="50000"/>
                </a:schemeClr>
              </a:buClr>
              <a:buSzPct val="100000"/>
              <a:buFont typeface="Wingdings 2" panose="05020102010507070707" pitchFamily="18" charset="2"/>
              <a:buChar char="Í"/>
              <a:defRPr/>
            </a:pPr>
            <a:r>
              <a:rPr lang="en-GB" sz="2600" dirty="0">
                <a:solidFill>
                  <a:srgbClr val="000000"/>
                </a:solidFill>
                <a:latin typeface="Calibri" panose="020F0502020204030204" pitchFamily="34" charset="0"/>
                <a:cs typeface="Calibri" panose="020F0502020204030204" pitchFamily="34" charset="0"/>
              </a:rPr>
              <a:t>Allows assessing intersectionality (e.g. differences between women and men defined as informal employees or informal contributing family workers and so on). </a:t>
            </a:r>
          </a:p>
          <a:p>
            <a:pPr marL="1520825" lvl="7" indent="0">
              <a:lnSpc>
                <a:spcPct val="110000"/>
              </a:lnSpc>
              <a:buNone/>
            </a:pPr>
            <a:endParaRPr lang="en-GB" dirty="0">
              <a:solidFill>
                <a:schemeClr val="accent1">
                  <a:lumMod val="75000"/>
                </a:schemeClr>
              </a:solidFill>
            </a:endParaRPr>
          </a:p>
          <a:p>
            <a:pPr marL="596651" lvl="5" indent="-342900">
              <a:lnSpc>
                <a:spcPct val="120000"/>
              </a:lnSpc>
              <a:spcBef>
                <a:spcPts val="1200"/>
              </a:spcBef>
              <a:buClr>
                <a:schemeClr val="accent5">
                  <a:lumMod val="50000"/>
                </a:schemeClr>
              </a:buClr>
              <a:buSzPct val="100000"/>
              <a:defRPr/>
            </a:pPr>
            <a:r>
              <a:rPr lang="en-AU" sz="2600" dirty="0">
                <a:solidFill>
                  <a:srgbClr val="000000"/>
                </a:solidFill>
                <a:latin typeface="Calibri" panose="020F0502020204030204" pitchFamily="34" charset="0"/>
                <a:cs typeface="Calibri" panose="020F0502020204030204" pitchFamily="34" charset="0"/>
              </a:rPr>
              <a:t>More guidance on recommended disaggregation (+ associated templates) will be provided in the accompanying indicator framework. </a:t>
            </a:r>
            <a:endParaRPr lang="en-GB" sz="2600" dirty="0">
              <a:solidFill>
                <a:srgbClr val="000000"/>
              </a:solidFill>
              <a:latin typeface="Calibri" panose="020F0502020204030204" pitchFamily="34" charset="0"/>
              <a:cs typeface="Calibri" panose="020F0502020204030204" pitchFamily="34" charset="0"/>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endParaRPr>
          </a:p>
        </p:txBody>
      </p:sp>
      <p:sp>
        <p:nvSpPr>
          <p:cNvPr id="7" name="Flèche : droite 6">
            <a:extLst>
              <a:ext uri="{FF2B5EF4-FFF2-40B4-BE49-F238E27FC236}">
                <a16:creationId xmlns:a16="http://schemas.microsoft.com/office/drawing/2014/main" id="{ADC2E5A7-123A-0986-AD40-7F5BB9228C86}"/>
              </a:ext>
            </a:extLst>
          </p:cNvPr>
          <p:cNvSpPr/>
          <p:nvPr/>
        </p:nvSpPr>
        <p:spPr>
          <a:xfrm>
            <a:off x="1" y="-3951"/>
            <a:ext cx="2235200" cy="845153"/>
          </a:xfrm>
          <a:prstGeom prst="rightArrow">
            <a:avLst>
              <a:gd name="adj1" fmla="val 66062"/>
              <a:gd name="adj2" fmla="val 50000"/>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srgbClr val="FFFFFF"/>
                </a:solidFill>
                <a:effectLst/>
                <a:uLnTx/>
                <a:uFillTx/>
                <a:latin typeface="Arial" panose="020B0604020202020204"/>
                <a:ea typeface="+mn-ea"/>
                <a:cs typeface="+mn-cs"/>
              </a:rPr>
              <a:t>Disaggregation</a:t>
            </a:r>
            <a:endPar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8821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9362" y="121202"/>
            <a:ext cx="9432660" cy="720000"/>
          </a:xfrm>
        </p:spPr>
        <p:txBody>
          <a:bodyPr/>
          <a:lstStyle/>
          <a:p>
            <a:r>
              <a:rPr lang="fr" sz="3600" dirty="0">
                <a:solidFill>
                  <a:schemeClr val="accent4">
                    <a:lumMod val="75000"/>
                  </a:schemeClr>
                </a:solidFill>
                <a:latin typeface="Calibri" panose="020F0502020204030204" pitchFamily="34" charset="0"/>
                <a:cs typeface="Calibri" panose="020F0502020204030204" pitchFamily="34" charset="0"/>
              </a:rPr>
              <a:t>Recommended disaggregation </a:t>
            </a:r>
            <a:r>
              <a:rPr lang="fr-FR" sz="3600" dirty="0">
                <a:solidFill>
                  <a:schemeClr val="accent4">
                    <a:lumMod val="75000"/>
                  </a:schemeClr>
                </a:solidFill>
                <a:latin typeface="Calibri" panose="020F0502020204030204" pitchFamily="34" charset="0"/>
                <a:cs typeface="Calibri" panose="020F0502020204030204" pitchFamily="34" charset="0"/>
              </a:rPr>
              <a:t>for </a:t>
            </a:r>
            <a:r>
              <a:rPr lang="fr-FR" sz="3600" dirty="0" err="1">
                <a:solidFill>
                  <a:schemeClr val="accent4">
                    <a:lumMod val="75000"/>
                  </a:schemeClr>
                </a:solidFill>
                <a:latin typeface="Calibri" panose="020F0502020204030204" pitchFamily="34" charset="0"/>
                <a:cs typeface="Calibri" panose="020F0502020204030204" pitchFamily="34" charset="0"/>
              </a:rPr>
              <a:t>economic</a:t>
            </a:r>
            <a:r>
              <a:rPr lang="fr-FR" sz="3600" dirty="0">
                <a:solidFill>
                  <a:schemeClr val="accent4">
                    <a:lumMod val="75000"/>
                  </a:schemeClr>
                </a:solidFill>
                <a:latin typeface="Calibri" panose="020F0502020204030204" pitchFamily="34" charset="0"/>
                <a:cs typeface="Calibri" panose="020F0502020204030204" pitchFamily="34" charset="0"/>
              </a:rPr>
              <a:t> </a:t>
            </a:r>
            <a:r>
              <a:rPr lang="fr-FR" sz="3600" dirty="0" err="1">
                <a:solidFill>
                  <a:schemeClr val="accent4">
                    <a:lumMod val="75000"/>
                  </a:schemeClr>
                </a:solidFill>
                <a:latin typeface="Calibri" panose="020F0502020204030204" pitchFamily="34" charset="0"/>
                <a:cs typeface="Calibri" panose="020F0502020204030204" pitchFamily="34" charset="0"/>
              </a:rPr>
              <a:t>units</a:t>
            </a:r>
            <a:endParaRPr lang="en-GB" sz="3600" dirty="0">
              <a:solidFill>
                <a:schemeClr val="accent4">
                  <a:lumMod val="75000"/>
                </a:schemeClr>
              </a:solidFill>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1416050" y="1741678"/>
            <a:ext cx="9359900" cy="3674618"/>
          </a:xfrm>
        </p:spPr>
        <p:txBody>
          <a:bodyPr>
            <a:normAutofit lnSpcReduction="10000"/>
          </a:bodyPr>
          <a:lstStyle/>
          <a:p>
            <a:pPr lvl="2">
              <a:lnSpc>
                <a:spcPct val="120000"/>
              </a:lnSpc>
              <a:spcBef>
                <a:spcPts val="0"/>
              </a:spcBef>
              <a:buClr>
                <a:schemeClr val="accent4">
                  <a:lumMod val="60000"/>
                  <a:lumOff val="40000"/>
                </a:schemeClr>
              </a:buClr>
              <a:buSzPct val="100000"/>
              <a:defRPr/>
            </a:pPr>
            <a:r>
              <a:rPr lang="en-US" sz="2400" dirty="0">
                <a:solidFill>
                  <a:schemeClr val="tx2">
                    <a:lumMod val="95000"/>
                    <a:lumOff val="5000"/>
                  </a:schemeClr>
                </a:solidFill>
                <a:latin typeface="Calibri" panose="020F0502020204030204" pitchFamily="34" charset="0"/>
                <a:cs typeface="Calibri" panose="020F0502020204030204" pitchFamily="34" charset="0"/>
              </a:rPr>
              <a:t>Indicators related to </a:t>
            </a:r>
            <a:r>
              <a:rPr lang="en-US" sz="2400" b="1" dirty="0">
                <a:solidFill>
                  <a:schemeClr val="tx2">
                    <a:lumMod val="95000"/>
                    <a:lumOff val="5000"/>
                  </a:schemeClr>
                </a:solidFill>
                <a:latin typeface="Calibri" panose="020F0502020204030204" pitchFamily="34" charset="0"/>
                <a:cs typeface="Calibri" panose="020F0502020204030204" pitchFamily="34" charset="0"/>
              </a:rPr>
              <a:t>economic units </a:t>
            </a:r>
            <a:r>
              <a:rPr lang="en-US" sz="2400" dirty="0">
                <a:solidFill>
                  <a:schemeClr val="tx2">
                    <a:lumMod val="95000"/>
                    <a:lumOff val="5000"/>
                  </a:schemeClr>
                </a:solidFill>
                <a:latin typeface="Calibri" panose="020F0502020204030204" pitchFamily="34" charset="0"/>
                <a:cs typeface="Calibri" panose="020F0502020204030204" pitchFamily="34" charset="0"/>
              </a:rPr>
              <a:t>should be disaggregated by:</a:t>
            </a:r>
            <a:endParaRPr lang="fr" sz="2400" dirty="0">
              <a:solidFill>
                <a:schemeClr val="tx2">
                  <a:lumMod val="95000"/>
                  <a:lumOff val="5000"/>
                </a:schemeClr>
              </a:solidFill>
              <a:latin typeface="Calibri" panose="020F0502020204030204" pitchFamily="34" charset="0"/>
              <a:cs typeface="Calibri" panose="020F0502020204030204" pitchFamily="34" charset="0"/>
            </a:endParaRPr>
          </a:p>
          <a:p>
            <a:pPr marL="596651" lvl="5" indent="-342900">
              <a:lnSpc>
                <a:spcPct val="120000"/>
              </a:lnSpc>
              <a:spcBef>
                <a:spcPts val="0"/>
              </a:spcBef>
              <a:buClr>
                <a:schemeClr val="accent5">
                  <a:lumMod val="50000"/>
                </a:schemeClr>
              </a:buClr>
              <a:buSzPct val="100000"/>
              <a:defRPr/>
            </a:pPr>
            <a:r>
              <a:rPr lang="en-US" sz="2000" dirty="0">
                <a:solidFill>
                  <a:srgbClr val="000000"/>
                </a:solidFill>
                <a:latin typeface="Calibri" panose="020F0502020204030204" pitchFamily="34" charset="0"/>
                <a:cs typeface="Calibri" panose="020F0502020204030204" pitchFamily="34" charset="0"/>
              </a:rPr>
              <a:t> </a:t>
            </a:r>
            <a:r>
              <a:rPr lang="en-GB" sz="2000" dirty="0">
                <a:solidFill>
                  <a:srgbClr val="000000"/>
                </a:solidFill>
                <a:latin typeface="Calibri" panose="020F0502020204030204" pitchFamily="34" charset="0"/>
                <a:cs typeface="Calibri" panose="020F0502020204030204" pitchFamily="34" charset="0"/>
              </a:rPr>
              <a:t>industry of economic activity, size of enterprise (number of employees and business owner), level of output or sales, level of output or of value added per worker, level of profits and place of work</a:t>
            </a:r>
            <a:r>
              <a:rPr lang="fr-FR" sz="2000" dirty="0">
                <a:solidFill>
                  <a:srgbClr val="000000"/>
                </a:solidFill>
                <a:latin typeface="Calibri" panose="020F0502020204030204" pitchFamily="34" charset="0"/>
                <a:cs typeface="Calibri" panose="020F0502020204030204" pitchFamily="34" charset="0"/>
              </a:rPr>
              <a:t>. </a:t>
            </a:r>
          </a:p>
          <a:p>
            <a:pPr marL="596651" lvl="5" indent="-342900">
              <a:lnSpc>
                <a:spcPct val="120000"/>
              </a:lnSpc>
              <a:spcBef>
                <a:spcPts val="0"/>
              </a:spcBef>
              <a:buClr>
                <a:schemeClr val="accent5">
                  <a:lumMod val="50000"/>
                </a:schemeClr>
              </a:buClr>
              <a:buSzPct val="100000"/>
              <a:defRPr/>
            </a:pPr>
            <a:r>
              <a:rPr lang="en-US" sz="2000" dirty="0">
                <a:solidFill>
                  <a:srgbClr val="000000"/>
                </a:solidFill>
                <a:latin typeface="Calibri" panose="020F0502020204030204" pitchFamily="34" charset="0"/>
                <a:cs typeface="Calibri" panose="020F0502020204030204" pitchFamily="34" charset="0"/>
              </a:rPr>
              <a:t>the socio-demographic characteristics of the owner or owners, including </a:t>
            </a:r>
            <a:r>
              <a:rPr lang="en-GB" sz="2000" dirty="0">
                <a:solidFill>
                  <a:srgbClr val="000000"/>
                </a:solidFill>
                <a:latin typeface="Calibri" panose="020F0502020204030204" pitchFamily="34" charset="0"/>
                <a:cs typeface="Calibri" panose="020F0502020204030204" pitchFamily="34" charset="0"/>
              </a:rPr>
              <a:t>sex, age, educational level, area of residence (urban or rural) and geographical region, as relevant in the country</a:t>
            </a:r>
            <a:r>
              <a:rPr lang="en-US" sz="2000" dirty="0">
                <a:solidFill>
                  <a:srgbClr val="000000"/>
                </a:solidFill>
                <a:latin typeface="Calibri" panose="020F0502020204030204" pitchFamily="34" charset="0"/>
                <a:cs typeface="Calibri" panose="020F0502020204030204" pitchFamily="34" charset="0"/>
              </a:rPr>
              <a:t>.</a:t>
            </a:r>
          </a:p>
          <a:p>
            <a:pPr marL="253751" lvl="5" indent="0">
              <a:lnSpc>
                <a:spcPct val="120000"/>
              </a:lnSpc>
              <a:spcBef>
                <a:spcPts val="0"/>
              </a:spcBef>
              <a:buClr>
                <a:schemeClr val="accent5">
                  <a:lumMod val="50000"/>
                </a:schemeClr>
              </a:buClr>
              <a:buSzPct val="100000"/>
              <a:buNone/>
              <a:defRPr/>
            </a:pPr>
            <a:endParaRPr lang="en-US" sz="2000" dirty="0">
              <a:solidFill>
                <a:srgbClr val="000000"/>
              </a:solidFill>
              <a:latin typeface="Calibri" panose="020F0502020204030204" pitchFamily="34" charset="0"/>
              <a:cs typeface="Calibri" panose="020F0502020204030204" pitchFamily="34" charset="0"/>
            </a:endParaRPr>
          </a:p>
          <a:p>
            <a:pPr marL="596651" lvl="5" indent="-342900">
              <a:spcBef>
                <a:spcPts val="1200"/>
              </a:spcBef>
              <a:buClr>
                <a:schemeClr val="accent5">
                  <a:lumMod val="50000"/>
                </a:schemeClr>
              </a:buClr>
              <a:buSzPct val="100000"/>
              <a:defRPr/>
            </a:pPr>
            <a:r>
              <a:rPr lang="en-GB" sz="2000" dirty="0">
                <a:solidFill>
                  <a:srgbClr val="000000"/>
                </a:solidFill>
                <a:latin typeface="Calibri" panose="020F0502020204030204" pitchFamily="34" charset="0"/>
                <a:cs typeface="Calibri" panose="020F0502020204030204" pitchFamily="34" charset="0"/>
              </a:rPr>
              <a:t>The accompanying indicator framework provides more guidance on recommended disaggregation</a:t>
            </a:r>
            <a:endParaRPr lang="fr-FR" sz="2000" dirty="0">
              <a:solidFill>
                <a:srgbClr val="000000"/>
              </a:solidFill>
              <a:latin typeface="Calibri" panose="020F0502020204030204" pitchFamily="34" charset="0"/>
              <a:cs typeface="Calibri" panose="020F0502020204030204" pitchFamily="34" charset="0"/>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dirty="0">
              <a:ln>
                <a:noFill/>
              </a:ln>
              <a:solidFill>
                <a:srgbClr val="230050"/>
              </a:solidFill>
              <a:effectLst/>
              <a:uLnTx/>
              <a:uFillTx/>
              <a:latin typeface="Arial" panose="020B0604020202020204"/>
              <a:ea typeface="+mn-ea"/>
              <a:cs typeface="+mn-cs"/>
            </a:endParaRPr>
          </a:p>
        </p:txBody>
      </p:sp>
      <p:sp>
        <p:nvSpPr>
          <p:cNvPr id="7" name="Flèche : droite 6">
            <a:extLst>
              <a:ext uri="{FF2B5EF4-FFF2-40B4-BE49-F238E27FC236}">
                <a16:creationId xmlns:a16="http://schemas.microsoft.com/office/drawing/2014/main" id="{D0CCDB1B-5C8B-E379-38D9-9A8DDCFBEFF5}"/>
              </a:ext>
            </a:extLst>
          </p:cNvPr>
          <p:cNvSpPr/>
          <p:nvPr/>
        </p:nvSpPr>
        <p:spPr>
          <a:xfrm>
            <a:off x="1" y="-3951"/>
            <a:ext cx="2235200" cy="845153"/>
          </a:xfrm>
          <a:prstGeom prst="rightArrow">
            <a:avLst>
              <a:gd name="adj1" fmla="val 66062"/>
              <a:gd name="adj2" fmla="val 50000"/>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srgbClr val="FFFFFF"/>
                </a:solidFill>
                <a:effectLst/>
                <a:uLnTx/>
                <a:uFillTx/>
                <a:latin typeface="Arial" panose="020B0604020202020204"/>
                <a:ea typeface="+mn-ea"/>
                <a:cs typeface="+mn-cs"/>
              </a:rPr>
              <a:t>Disaggregation</a:t>
            </a:r>
            <a:endPar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565429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9B0E1D-CD4D-6E17-B067-477509D08695}"/>
              </a:ext>
            </a:extLst>
          </p:cNvPr>
          <p:cNvPicPr>
            <a:picLocks noChangeAspect="1"/>
          </p:cNvPicPr>
          <p:nvPr/>
        </p:nvPicPr>
        <p:blipFill>
          <a:blip r:embed="rId3"/>
          <a:stretch>
            <a:fillRect/>
          </a:stretch>
        </p:blipFill>
        <p:spPr>
          <a:xfrm>
            <a:off x="3047511" y="8020"/>
            <a:ext cx="4945378" cy="6761348"/>
          </a:xfrm>
          <a:prstGeom prst="rect">
            <a:avLst/>
          </a:prstGeom>
        </p:spPr>
      </p:pic>
      <p:sp>
        <p:nvSpPr>
          <p:cNvPr id="8" name="Title 1">
            <a:extLst>
              <a:ext uri="{FF2B5EF4-FFF2-40B4-BE49-F238E27FC236}">
                <a16:creationId xmlns:a16="http://schemas.microsoft.com/office/drawing/2014/main" id="{73A27AB8-70E9-4E96-9749-ECFBE59A2FF0}"/>
              </a:ext>
            </a:extLst>
          </p:cNvPr>
          <p:cNvSpPr>
            <a:spLocks noGrp="1"/>
          </p:cNvSpPr>
          <p:nvPr>
            <p:ph type="title"/>
          </p:nvPr>
        </p:nvSpPr>
        <p:spPr>
          <a:xfrm>
            <a:off x="23936" y="0"/>
            <a:ext cx="2974070" cy="6858000"/>
          </a:xfrm>
          <a:solidFill>
            <a:srgbClr val="037370"/>
          </a:solidFill>
        </p:spPr>
        <p:txBody>
          <a:bodyPr/>
          <a:lstStyle/>
          <a:p>
            <a:endParaRPr lang="en-GB" sz="2800" b="0" dirty="0">
              <a:solidFill>
                <a:schemeClr val="bg1"/>
              </a:solidFill>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5126C4DB-493D-284B-C78E-FAF28AF356E4}"/>
              </a:ext>
            </a:extLst>
          </p:cNvPr>
          <p:cNvSpPr/>
          <p:nvPr/>
        </p:nvSpPr>
        <p:spPr>
          <a:xfrm>
            <a:off x="114736" y="2055710"/>
            <a:ext cx="2931321" cy="3655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5113" marR="0" lvl="0" indent="-265113" algn="l" defTabSz="914400" rtl="0" eaLnBrk="1" fontAlgn="auto" latinLnBrk="0" hangingPunct="1">
              <a:lnSpc>
                <a:spcPct val="100000"/>
              </a:lnSpc>
              <a:spcBef>
                <a:spcPts val="0"/>
              </a:spcBef>
              <a:spcAft>
                <a:spcPts val="600"/>
              </a:spcAft>
              <a:buClr>
                <a:srgbClr val="FF0000"/>
              </a:buClr>
              <a:buSzPct val="75000"/>
              <a:buFont typeface="Wingdings 3" panose="05040102010807070707" pitchFamily="18" charset="2"/>
              <a:buChar char="u"/>
              <a:tabLst/>
              <a:defRPr/>
            </a:pPr>
            <a:r>
              <a:rPr kumimoji="0" lang="fr" sz="16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Data widely available for </a:t>
            </a:r>
            <a:r>
              <a:rPr kumimoji="0" lang="fr-FR" sz="1600" b="1"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job </a:t>
            </a:r>
            <a:r>
              <a:rPr kumimoji="0" lang="fr-FR" sz="1600" b="1" i="0" u="none" strike="noStrike" kern="1200" cap="none" spc="0" normalizeH="0" baseline="0" noProof="0" dirty="0" err="1">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related</a:t>
            </a:r>
            <a:r>
              <a:rPr kumimoji="0" lang="fr-FR" sz="1600" b="1"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 </a:t>
            </a:r>
            <a:r>
              <a:rPr kumimoji="0" lang="fr-FR" sz="1600" b="1" i="0" u="none" strike="noStrike" kern="1200" cap="none" spc="0" normalizeH="0" baseline="0" noProof="0" dirty="0" err="1">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indicators</a:t>
            </a:r>
            <a:r>
              <a:rPr kumimoji="0" lang="fr-FR" sz="16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 </a:t>
            </a:r>
            <a:r>
              <a:rPr kumimoji="0" lang="fr-FR" sz="1600" b="0" i="0" u="none" strike="noStrike" kern="1200" cap="none" spc="0" normalizeH="0" baseline="0" noProof="0" dirty="0" err="1">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informal</a:t>
            </a:r>
            <a:r>
              <a:rPr kumimoji="0" lang="fr-FR" sz="16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 and </a:t>
            </a:r>
            <a:r>
              <a:rPr kumimoji="0" lang="fr-FR" sz="1600" b="0" i="0" u="none" strike="noStrike" kern="1200" cap="none" spc="0" normalizeH="0" baseline="0" noProof="0" dirty="0" err="1">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formal</a:t>
            </a:r>
            <a:r>
              <a:rPr kumimoji="0" lang="fr-FR" sz="16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 </a:t>
            </a:r>
            <a:r>
              <a:rPr kumimoji="0" lang="fr-FR" sz="1600" b="0" i="0" u="none" strike="noStrike" kern="1200" cap="none" spc="0" normalizeH="0" baseline="0" noProof="0" dirty="0" err="1">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employment</a:t>
            </a:r>
            <a:r>
              <a:rPr kumimoji="0" lang="fr-FR" sz="16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 and </a:t>
            </a:r>
            <a:r>
              <a:rPr kumimoji="0" lang="fr-FR" sz="1600" b="0" i="0" u="none" strike="noStrike" kern="1200" cap="none" spc="0" normalizeH="0" baseline="0" noProof="0" dirty="0" err="1">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employment</a:t>
            </a:r>
            <a:r>
              <a:rPr kumimoji="0" lang="fr-FR" sz="16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 in the </a:t>
            </a:r>
            <a:r>
              <a:rPr kumimoji="0" lang="fr-FR" sz="1600" b="0" i="0" u="none" strike="noStrike" kern="1200" cap="none" spc="0" normalizeH="0" baseline="0" noProof="0" dirty="0" err="1">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informal</a:t>
            </a:r>
            <a:r>
              <a:rPr kumimoji="0" lang="fr-FR" sz="16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 </a:t>
            </a:r>
            <a:r>
              <a:rPr kumimoji="0" lang="fr-FR" sz="1600" b="0" i="0" u="none" strike="noStrike" kern="1200" cap="none" spc="0" normalizeH="0" baseline="0" noProof="0" dirty="0" err="1">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sector</a:t>
            </a:r>
            <a:r>
              <a:rPr kumimoji="0" lang="fr-FR" sz="16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 </a:t>
            </a:r>
            <a:r>
              <a:rPr kumimoji="0" lang="fr-FR" sz="1600" b="0" i="0" u="none" strike="noStrike" kern="1200" cap="none" spc="0" normalizeH="0" baseline="0" noProof="0" dirty="0" err="1">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formal</a:t>
            </a:r>
            <a:r>
              <a:rPr kumimoji="0" lang="fr-FR" sz="16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 </a:t>
            </a:r>
            <a:r>
              <a:rPr kumimoji="0" lang="fr-FR" sz="1600" b="0" i="0" u="none" strike="noStrike" kern="1200" cap="none" spc="0" normalizeH="0" baseline="0" noProof="0" dirty="0" err="1">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sector</a:t>
            </a:r>
            <a:r>
              <a:rPr kumimoji="0" lang="fr-FR" sz="16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 or </a:t>
            </a:r>
            <a:r>
              <a:rPr kumimoji="0" lang="fr-FR" sz="1600" b="0" i="0" u="none" strike="noStrike" kern="1200" cap="none" spc="0" normalizeH="0" baseline="0" noProof="0" dirty="0" err="1">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household</a:t>
            </a:r>
            <a:r>
              <a:rPr kumimoji="0" lang="fr-FR" sz="16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 </a:t>
            </a:r>
            <a:r>
              <a:rPr kumimoji="0" lang="fr-FR" sz="1600" b="0" i="0" u="none" strike="noStrike" kern="1200" cap="none" spc="0" normalizeH="0" baseline="0" noProof="0" dirty="0" err="1">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own</a:t>
            </a:r>
            <a:r>
              <a:rPr kumimoji="0" lang="fr-FR" sz="16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-use production </a:t>
            </a:r>
            <a:r>
              <a:rPr kumimoji="0" lang="fr-FR" sz="1600" b="0" i="0" u="none" strike="noStrike" kern="1200" cap="none" spc="0" normalizeH="0" baseline="0" noProof="0" dirty="0" err="1">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sector</a:t>
            </a:r>
            <a:endParaRPr kumimoji="0" lang="fr-FR" sz="16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265113" marR="0" lvl="0" indent="-265113" algn="l" defTabSz="914400" rtl="0" eaLnBrk="1" fontAlgn="auto" latinLnBrk="0" hangingPunct="1">
              <a:lnSpc>
                <a:spcPct val="100000"/>
              </a:lnSpc>
              <a:spcBef>
                <a:spcPts val="0"/>
              </a:spcBef>
              <a:spcAft>
                <a:spcPts val="600"/>
              </a:spcAft>
              <a:buClr>
                <a:srgbClr val="FF0000"/>
              </a:buClr>
              <a:buSzPct val="75000"/>
              <a:buFont typeface="Wingdings 3" panose="05040102010807070707" pitchFamily="18" charset="2"/>
              <a:buChar char="u"/>
              <a:tabLst/>
              <a:defRPr/>
            </a:pPr>
            <a:r>
              <a:rPr kumimoji="0" lang="fr-FR" sz="16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M</a:t>
            </a:r>
            <a:r>
              <a:rPr kumimoji="0" lang="fr" sz="16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rPr>
              <a:t>ore limited and to be developed for work activites, economic units and contribution to GDP</a:t>
            </a:r>
          </a:p>
          <a:p>
            <a:pPr marL="252413" marR="0" lvl="1" indent="0" algn="l" defTabSz="914400" rtl="0" eaLnBrk="1" fontAlgn="auto" latinLnBrk="0" hangingPunct="1">
              <a:lnSpc>
                <a:spcPct val="100000"/>
              </a:lnSpc>
              <a:spcBef>
                <a:spcPts val="0"/>
              </a:spcBef>
              <a:spcAft>
                <a:spcPts val="600"/>
              </a:spcAft>
              <a:buClr>
                <a:srgbClr val="05D2D2">
                  <a:lumMod val="50000"/>
                </a:srgbClr>
              </a:buClr>
              <a:buSzTx/>
              <a:buFontTx/>
              <a:buNone/>
              <a:tabLst/>
              <a:defRPr/>
            </a:pPr>
            <a:endParaRPr kumimoji="0" lang="fr" sz="16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709613" marR="0" lvl="2" indent="0" algn="l" defTabSz="914400" rtl="0" eaLnBrk="1" fontAlgn="auto" latinLnBrk="0" hangingPunct="1">
              <a:lnSpc>
                <a:spcPct val="100000"/>
              </a:lnSpc>
              <a:spcBef>
                <a:spcPts val="0"/>
              </a:spcBef>
              <a:spcAft>
                <a:spcPts val="600"/>
              </a:spcAft>
              <a:buClr>
                <a:srgbClr val="05D2D2">
                  <a:lumMod val="50000"/>
                </a:srgbClr>
              </a:buClr>
              <a:buSzTx/>
              <a:buFontTx/>
              <a:buNone/>
              <a:tabLst/>
              <a:defRPr/>
            </a:pPr>
            <a:endParaRPr kumimoji="0" lang="fr" sz="16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742950" marR="0" lvl="1" indent="-285750" algn="l" defTabSz="914400" rtl="0" eaLnBrk="1" fontAlgn="auto" latinLnBrk="0" hangingPunct="1">
              <a:lnSpc>
                <a:spcPct val="100000"/>
              </a:lnSpc>
              <a:spcBef>
                <a:spcPts val="0"/>
              </a:spcBef>
              <a:spcAft>
                <a:spcPts val="600"/>
              </a:spcAft>
              <a:buClr>
                <a:srgbClr val="05D2D2">
                  <a:lumMod val="50000"/>
                </a:srgbClr>
              </a:buClr>
              <a:buSzTx/>
              <a:buFont typeface="Wingdings 2" panose="05020102010507070707" pitchFamily="18" charset="2"/>
              <a:buChar char="Î"/>
              <a:tabLst/>
              <a:defRPr/>
            </a:pPr>
            <a:endParaRPr kumimoji="0" lang="en-GB" sz="1600" b="0" i="0" u="none" strike="noStrike" kern="1200" cap="none" spc="0" normalizeH="0" baseline="0" noProof="0" dirty="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endParaRPr>
          </a:p>
        </p:txBody>
      </p:sp>
      <p:cxnSp>
        <p:nvCxnSpPr>
          <p:cNvPr id="3" name="Straight Connector 2">
            <a:extLst>
              <a:ext uri="{FF2B5EF4-FFF2-40B4-BE49-F238E27FC236}">
                <a16:creationId xmlns:a16="http://schemas.microsoft.com/office/drawing/2014/main" id="{19A2288C-1E47-6230-D8B2-DFD6E1745380}"/>
              </a:ext>
            </a:extLst>
          </p:cNvPr>
          <p:cNvCxnSpPr/>
          <p:nvPr/>
        </p:nvCxnSpPr>
        <p:spPr>
          <a:xfrm>
            <a:off x="114736" y="1602059"/>
            <a:ext cx="2191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ECA2B3D-4596-EC69-7978-167C6F8B1FB6}"/>
              </a:ext>
            </a:extLst>
          </p:cNvPr>
          <p:cNvSpPr txBox="1"/>
          <p:nvPr/>
        </p:nvSpPr>
        <p:spPr>
          <a:xfrm>
            <a:off x="0" y="-100337"/>
            <a:ext cx="2929542" cy="1569660"/>
          </a:xfrm>
          <a:prstGeom prst="rect">
            <a:avLst/>
          </a:prstGeom>
          <a:solidFill>
            <a:srgbClr val="03737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mn-cs"/>
              </a:rPr>
              <a:t>Indicators</a:t>
            </a:r>
            <a:r>
              <a:rPr kumimoji="0" lang="fr-FR" sz="2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in the </a:t>
            </a:r>
            <a:r>
              <a:rPr kumimoji="0" lang="fr-FR" sz="2800" b="0" i="0" u="none" strike="noStrike" kern="120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mn-cs"/>
              </a:rPr>
              <a:t>resolution</a:t>
            </a:r>
            <a:r>
              <a:rPr kumimoji="0" lang="fr-FR" sz="2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A </a:t>
            </a:r>
            <a:r>
              <a:rPr kumimoji="0" lang="fr-FR" sz="2000" b="1" i="0" u="none" strike="noStrike" kern="1200" cap="none" spc="0" normalizeH="0" baseline="0" noProof="0" dirty="0" err="1">
                <a:ln>
                  <a:noFill/>
                </a:ln>
                <a:solidFill>
                  <a:srgbClr val="FFFFFF"/>
                </a:solidFill>
                <a:effectLst/>
                <a:uLnTx/>
                <a:uFillTx/>
                <a:latin typeface="Verdana" panose="020B0604030504040204" pitchFamily="34" charset="0"/>
                <a:ea typeface="Verdana" panose="020B0604030504040204" pitchFamily="34" charset="0"/>
                <a:cs typeface="+mn-cs"/>
              </a:rPr>
              <a:t>typical</a:t>
            </a:r>
            <a:r>
              <a:rPr kumimoji="0" lang="fr-FR" sz="20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country profile</a:t>
            </a:r>
            <a:endParaRPr kumimoji="0" lang="en-GB" sz="2000" b="1" i="0" u="none" strike="noStrike" kern="1200" cap="none" spc="0" normalizeH="0" baseline="0" noProof="0" dirty="0">
              <a:ln>
                <a:noFill/>
              </a:ln>
              <a:solidFill>
                <a:srgbClr val="230050"/>
              </a:solidFill>
              <a:effectLst/>
              <a:uLnTx/>
              <a:uFillTx/>
              <a:latin typeface="Arial" panose="020B0604020202020204"/>
              <a:ea typeface="+mn-ea"/>
              <a:cs typeface="+mn-cs"/>
            </a:endParaRPr>
          </a:p>
        </p:txBody>
      </p:sp>
      <p:pic>
        <p:nvPicPr>
          <p:cNvPr id="13" name="Picture 12">
            <a:extLst>
              <a:ext uri="{FF2B5EF4-FFF2-40B4-BE49-F238E27FC236}">
                <a16:creationId xmlns:a16="http://schemas.microsoft.com/office/drawing/2014/main" id="{8BA98094-3851-1C2C-F9BD-49D9A8F18C30}"/>
              </a:ext>
            </a:extLst>
          </p:cNvPr>
          <p:cNvPicPr>
            <a:picLocks noChangeAspect="1"/>
          </p:cNvPicPr>
          <p:nvPr/>
        </p:nvPicPr>
        <p:blipFill>
          <a:blip r:embed="rId4"/>
          <a:stretch>
            <a:fillRect/>
          </a:stretch>
        </p:blipFill>
        <p:spPr>
          <a:xfrm>
            <a:off x="3866303" y="82726"/>
            <a:ext cx="4890763" cy="6248400"/>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98752A24-E2AA-E16F-FA6D-0B45939F80D1}"/>
              </a:ext>
            </a:extLst>
          </p:cNvPr>
          <p:cNvPicPr>
            <a:picLocks noChangeAspect="1"/>
          </p:cNvPicPr>
          <p:nvPr/>
        </p:nvPicPr>
        <p:blipFill>
          <a:blip r:embed="rId5"/>
          <a:stretch>
            <a:fillRect/>
          </a:stretch>
        </p:blipFill>
        <p:spPr>
          <a:xfrm>
            <a:off x="4307415" y="128336"/>
            <a:ext cx="4886578" cy="6360695"/>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75142057-38ED-D335-0077-0E892FEE62BD}"/>
              </a:ext>
            </a:extLst>
          </p:cNvPr>
          <p:cNvPicPr>
            <a:picLocks noChangeAspect="1"/>
          </p:cNvPicPr>
          <p:nvPr/>
        </p:nvPicPr>
        <p:blipFill>
          <a:blip r:embed="rId6"/>
          <a:stretch>
            <a:fillRect/>
          </a:stretch>
        </p:blipFill>
        <p:spPr>
          <a:xfrm>
            <a:off x="5019794" y="248652"/>
            <a:ext cx="4945378" cy="6360695"/>
          </a:xfrm>
          <a:prstGeom prst="rect">
            <a:avLst/>
          </a:prstGeom>
        </p:spPr>
      </p:pic>
      <p:pic>
        <p:nvPicPr>
          <p:cNvPr id="29" name="Picture 28">
            <a:extLst>
              <a:ext uri="{FF2B5EF4-FFF2-40B4-BE49-F238E27FC236}">
                <a16:creationId xmlns:a16="http://schemas.microsoft.com/office/drawing/2014/main" id="{0FE3F686-C6D8-E343-43C6-6EF5D4727F30}"/>
              </a:ext>
            </a:extLst>
          </p:cNvPr>
          <p:cNvPicPr>
            <a:picLocks noChangeAspect="1"/>
          </p:cNvPicPr>
          <p:nvPr/>
        </p:nvPicPr>
        <p:blipFill>
          <a:blip r:embed="rId7"/>
          <a:stretch>
            <a:fillRect/>
          </a:stretch>
        </p:blipFill>
        <p:spPr>
          <a:xfrm>
            <a:off x="5562667" y="184483"/>
            <a:ext cx="5114884" cy="6489031"/>
          </a:xfrm>
          <a:prstGeom prst="rect">
            <a:avLst/>
          </a:prstGeom>
          <a:ln>
            <a:noFill/>
          </a:ln>
          <a:effectLst>
            <a:outerShdw blurRad="292100" dist="139700" dir="2700000" algn="tl" rotWithShape="0">
              <a:srgbClr val="333333">
                <a:alpha val="65000"/>
              </a:srgbClr>
            </a:outerShdw>
          </a:effectLst>
        </p:spPr>
      </p:pic>
      <p:pic>
        <p:nvPicPr>
          <p:cNvPr id="33" name="Picture 32">
            <a:extLst>
              <a:ext uri="{FF2B5EF4-FFF2-40B4-BE49-F238E27FC236}">
                <a16:creationId xmlns:a16="http://schemas.microsoft.com/office/drawing/2014/main" id="{9F2234F4-27A3-1F03-6818-C60094AC7FCD}"/>
              </a:ext>
            </a:extLst>
          </p:cNvPr>
          <p:cNvPicPr>
            <a:picLocks noChangeAspect="1"/>
          </p:cNvPicPr>
          <p:nvPr/>
        </p:nvPicPr>
        <p:blipFill>
          <a:blip r:embed="rId8"/>
          <a:stretch>
            <a:fillRect/>
          </a:stretch>
        </p:blipFill>
        <p:spPr>
          <a:xfrm>
            <a:off x="5986704" y="184482"/>
            <a:ext cx="5050784" cy="6489031"/>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08ABF410-523C-AD63-1E82-1091539C6357}"/>
              </a:ext>
            </a:extLst>
          </p:cNvPr>
          <p:cNvPicPr>
            <a:picLocks noChangeAspect="1"/>
          </p:cNvPicPr>
          <p:nvPr/>
        </p:nvPicPr>
        <p:blipFill>
          <a:blip r:embed="rId9"/>
          <a:stretch>
            <a:fillRect/>
          </a:stretch>
        </p:blipFill>
        <p:spPr>
          <a:xfrm>
            <a:off x="6604964" y="331452"/>
            <a:ext cx="4945379" cy="6305970"/>
          </a:xfrm>
          <a:prstGeom prst="rect">
            <a:avLst/>
          </a:prstGeom>
          <a:ln>
            <a:noFill/>
          </a:ln>
          <a:effectLst>
            <a:outerShdw blurRad="292100" dist="139700" dir="2700000" algn="tl" rotWithShape="0">
              <a:srgbClr val="333333">
                <a:alpha val="65000"/>
              </a:srgbClr>
            </a:outerShdw>
          </a:effectLst>
        </p:spPr>
      </p:pic>
      <p:grpSp>
        <p:nvGrpSpPr>
          <p:cNvPr id="39" name="Group 38">
            <a:extLst>
              <a:ext uri="{FF2B5EF4-FFF2-40B4-BE49-F238E27FC236}">
                <a16:creationId xmlns:a16="http://schemas.microsoft.com/office/drawing/2014/main" id="{A9F869B5-0AB3-D1CC-F406-A89CC10A4105}"/>
              </a:ext>
            </a:extLst>
          </p:cNvPr>
          <p:cNvGrpSpPr/>
          <p:nvPr/>
        </p:nvGrpSpPr>
        <p:grpSpPr>
          <a:xfrm>
            <a:off x="6546655" y="833109"/>
            <a:ext cx="4673769" cy="5284015"/>
            <a:chOff x="6787756" y="801026"/>
            <a:chExt cx="4673769" cy="5284015"/>
          </a:xfrm>
        </p:grpSpPr>
        <p:pic>
          <p:nvPicPr>
            <p:cNvPr id="37" name="Picture 36">
              <a:extLst>
                <a:ext uri="{FF2B5EF4-FFF2-40B4-BE49-F238E27FC236}">
                  <a16:creationId xmlns:a16="http://schemas.microsoft.com/office/drawing/2014/main" id="{58936A1C-B488-A14A-5995-D3541A57CA03}"/>
                </a:ext>
              </a:extLst>
            </p:cNvPr>
            <p:cNvPicPr>
              <a:picLocks noChangeAspect="1"/>
            </p:cNvPicPr>
            <p:nvPr/>
          </p:nvPicPr>
          <p:blipFill>
            <a:blip r:embed="rId10"/>
            <a:stretch>
              <a:fillRect/>
            </a:stretch>
          </p:blipFill>
          <p:spPr>
            <a:xfrm>
              <a:off x="7420051" y="801026"/>
              <a:ext cx="4041474" cy="5255941"/>
            </a:xfrm>
            <a:prstGeom prst="rect">
              <a:avLst/>
            </a:prstGeom>
            <a:ln>
              <a:noFill/>
            </a:ln>
            <a:effectLst>
              <a:outerShdw blurRad="292100" dist="139700" dir="2700000" algn="tl" rotWithShape="0">
                <a:srgbClr val="333333">
                  <a:alpha val="65000"/>
                </a:srgbClr>
              </a:outerShdw>
            </a:effectLst>
          </p:spPr>
        </p:pic>
        <p:sp>
          <p:nvSpPr>
            <p:cNvPr id="38" name="TextBox 37">
              <a:extLst>
                <a:ext uri="{FF2B5EF4-FFF2-40B4-BE49-F238E27FC236}">
                  <a16:creationId xmlns:a16="http://schemas.microsoft.com/office/drawing/2014/main" id="{9432D57C-3F99-00CD-9C63-582B9BC894CD}"/>
                </a:ext>
              </a:extLst>
            </p:cNvPr>
            <p:cNvSpPr txBox="1"/>
            <p:nvPr/>
          </p:nvSpPr>
          <p:spPr>
            <a:xfrm rot="16200000">
              <a:off x="5929701" y="4580655"/>
              <a:ext cx="2362441" cy="646331"/>
            </a:xfrm>
            <a:prstGeom prst="rect">
              <a:avLst/>
            </a:prstGeom>
            <a:noFill/>
          </p:spPr>
          <p:txBody>
            <a:bodyPr wrap="square" rtlCol="0">
              <a:spAutoFit/>
            </a:bodyPr>
            <a:lstStyle/>
            <a:p>
              <a:r>
                <a:rPr lang="fr-FR" sz="3600" dirty="0">
                  <a:solidFill>
                    <a:srgbClr val="026664"/>
                  </a:solidFill>
                  <a:latin typeface="Aharoni" panose="02010803020104030203" pitchFamily="2" charset="-79"/>
                  <a:cs typeface="Aharoni" panose="02010803020104030203" pitchFamily="2" charset="-79"/>
                </a:rPr>
                <a:t>Vanuatu</a:t>
              </a:r>
              <a:endParaRPr lang="en-CH" sz="3600" dirty="0">
                <a:solidFill>
                  <a:srgbClr val="026664"/>
                </a:solidFill>
                <a:latin typeface="Aharoni" panose="02010803020104030203" pitchFamily="2" charset="-79"/>
                <a:cs typeface="Aharoni" panose="02010803020104030203" pitchFamily="2" charset="-79"/>
              </a:endParaRPr>
            </a:p>
          </p:txBody>
        </p:sp>
      </p:grpSp>
      <p:pic>
        <p:nvPicPr>
          <p:cNvPr id="41" name="Picture 40">
            <a:extLst>
              <a:ext uri="{FF2B5EF4-FFF2-40B4-BE49-F238E27FC236}">
                <a16:creationId xmlns:a16="http://schemas.microsoft.com/office/drawing/2014/main" id="{B4809914-FBB9-855E-FADE-23B8154D6BCC}"/>
              </a:ext>
            </a:extLst>
          </p:cNvPr>
          <p:cNvPicPr>
            <a:picLocks noChangeAspect="1"/>
          </p:cNvPicPr>
          <p:nvPr/>
        </p:nvPicPr>
        <p:blipFill>
          <a:blip r:embed="rId11"/>
          <a:stretch>
            <a:fillRect/>
          </a:stretch>
        </p:blipFill>
        <p:spPr>
          <a:xfrm>
            <a:off x="7366418" y="830967"/>
            <a:ext cx="4803122" cy="52559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358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3C0CE0-8363-239F-3CB0-6AC1F1257509}"/>
              </a:ext>
            </a:extLst>
          </p:cNvPr>
          <p:cNvSpPr/>
          <p:nvPr/>
        </p:nvSpPr>
        <p:spPr>
          <a:xfrm>
            <a:off x="8373711" y="-24356"/>
            <a:ext cx="3798770"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2B0837EC-9E88-4A7A-B958-8F35EEEA4BA4}"/>
              </a:ext>
            </a:extLst>
          </p:cNvPr>
          <p:cNvSpPr>
            <a:spLocks noGrp="1"/>
          </p:cNvSpPr>
          <p:nvPr>
            <p:ph type="title"/>
          </p:nvPr>
        </p:nvSpPr>
        <p:spPr>
          <a:xfrm>
            <a:off x="2050766" y="505136"/>
            <a:ext cx="6699158" cy="466662"/>
          </a:xfrm>
        </p:spPr>
        <p:txBody>
          <a:bodyPr/>
          <a:lstStyle/>
          <a:p>
            <a:r>
              <a:rPr lang="en-GB" b="0" dirty="0"/>
              <a:t>Informal employment indicators in </a:t>
            </a:r>
            <a:r>
              <a:rPr lang="en-GB" dirty="0"/>
              <a:t>ILOSTAT</a:t>
            </a:r>
          </a:p>
        </p:txBody>
      </p:sp>
      <p:pic>
        <p:nvPicPr>
          <p:cNvPr id="8" name="Picture 7">
            <a:hlinkClick r:id="rId3"/>
            <a:extLst>
              <a:ext uri="{FF2B5EF4-FFF2-40B4-BE49-F238E27FC236}">
                <a16:creationId xmlns:a16="http://schemas.microsoft.com/office/drawing/2014/main" id="{EE3A015A-7BBB-2EB2-E224-2DC11A03C902}"/>
              </a:ext>
            </a:extLst>
          </p:cNvPr>
          <p:cNvPicPr>
            <a:picLocks noChangeAspect="1"/>
          </p:cNvPicPr>
          <p:nvPr/>
        </p:nvPicPr>
        <p:blipFill>
          <a:blip r:embed="rId4"/>
          <a:stretch>
            <a:fillRect/>
          </a:stretch>
        </p:blipFill>
        <p:spPr>
          <a:xfrm>
            <a:off x="8554736" y="1791154"/>
            <a:ext cx="3527418" cy="3379141"/>
          </a:xfrm>
          <a:prstGeom prst="rect">
            <a:avLst/>
          </a:prstGeom>
        </p:spPr>
      </p:pic>
      <p:sp>
        <p:nvSpPr>
          <p:cNvPr id="10" name="TextBox 9">
            <a:extLst>
              <a:ext uri="{FF2B5EF4-FFF2-40B4-BE49-F238E27FC236}">
                <a16:creationId xmlns:a16="http://schemas.microsoft.com/office/drawing/2014/main" id="{12294281-914F-3531-F7B9-3C2981CBB072}"/>
              </a:ext>
            </a:extLst>
          </p:cNvPr>
          <p:cNvSpPr txBox="1"/>
          <p:nvPr/>
        </p:nvSpPr>
        <p:spPr>
          <a:xfrm>
            <a:off x="8382937" y="1025859"/>
            <a:ext cx="3553324"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prstClr val="white"/>
              </a:buClr>
              <a:buSzTx/>
              <a:buFont typeface="Wingdings 3" panose="05040102010807070707" pitchFamily="18" charset="2"/>
              <a:buChar char=""/>
              <a:tabLst/>
              <a:defRPr/>
            </a:pPr>
            <a:r>
              <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Data tools to find and download labour statistics – ILOSTAT</a:t>
            </a:r>
            <a:r>
              <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CH"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Espace réservé du contenu 2">
            <a:extLst>
              <a:ext uri="{FF2B5EF4-FFF2-40B4-BE49-F238E27FC236}">
                <a16:creationId xmlns:a16="http://schemas.microsoft.com/office/drawing/2014/main" id="{8AC3D799-3369-0FB2-731F-62A99DF17046}"/>
              </a:ext>
            </a:extLst>
          </p:cNvPr>
          <p:cNvSpPr txBox="1">
            <a:spLocks/>
          </p:cNvSpPr>
          <p:nvPr/>
        </p:nvSpPr>
        <p:spPr>
          <a:xfrm>
            <a:off x="0" y="1349024"/>
            <a:ext cx="8301788" cy="3162642"/>
          </a:xfrm>
          <a:prstGeom prst="rect">
            <a:avLst/>
          </a:prstGeom>
          <a:solidFill>
            <a:sysClr val="window" lastClr="FFFFFF"/>
          </a:solidFill>
          <a:ln w="6350">
            <a:noFill/>
          </a:ln>
        </p:spPr>
        <p:txBody>
          <a:bodyPr vert="horz" lIns="24383" tIns="24383" rIns="24383" bIns="24383"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tx2">
                    <a:lumMod val="85000"/>
                    <a:lumOff val="15000"/>
                  </a:schemeClr>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lumMod val="85000"/>
                    <a:lumOff val="15000"/>
                  </a:schemeClr>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2">
                    <a:lumMod val="85000"/>
                    <a:lumOff val="15000"/>
                  </a:schemeClr>
                </a:solidFill>
                <a:latin typeface="+mn-lt"/>
                <a:ea typeface="+mn-ea"/>
                <a:cs typeface="+mn-cs"/>
              </a:defRPr>
            </a:lvl3pPr>
            <a:lvl4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tabLst>
                <a:tab pos="180975" algn="l"/>
              </a:tabLst>
              <a:defRPr sz="1600" b="1" kern="1200">
                <a:solidFill>
                  <a:schemeClr val="accent2"/>
                </a:solidFill>
                <a:latin typeface="+mn-lt"/>
                <a:ea typeface="+mn-ea"/>
                <a:cs typeface="+mn-cs"/>
              </a:defRPr>
            </a:lvl4pPr>
            <a:lvl5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defRPr sz="1600" kern="1200">
                <a:solidFill>
                  <a:schemeClr val="tx2">
                    <a:lumMod val="95000"/>
                    <a:lumOff val="5000"/>
                  </a:schemeClr>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00" marR="0" lvl="2" indent="-252000" algn="l" defTabSz="914400" rtl="0" eaLnBrk="1" fontAlgn="auto" latinLnBrk="0" hangingPunct="1">
              <a:lnSpc>
                <a:spcPct val="100000"/>
              </a:lnSpc>
              <a:spcBef>
                <a:spcPts val="0"/>
              </a:spcBef>
              <a:spcAft>
                <a:spcPts val="0"/>
              </a:spcAft>
              <a:buClr>
                <a:srgbClr val="FF0000"/>
              </a:buClr>
              <a:buSzPct val="70000"/>
              <a:buFont typeface="Wingdings 3" panose="05040102010807070707" pitchFamily="18" charset="2"/>
              <a:buChar char=""/>
              <a:tabLst/>
              <a:defRPr/>
            </a:pP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Informal </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employment</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two sets of indicators</a:t>
            </a:r>
          </a:p>
          <a:p>
            <a:pPr marL="596651" marR="0" lvl="5" indent="-342900" algn="l" defTabSz="914400" rtl="0" eaLnBrk="1" fontAlgn="auto" latinLnBrk="0" hangingPunct="1">
              <a:lnSpc>
                <a:spcPct val="100000"/>
              </a:lnSpc>
              <a:spcBef>
                <a:spcPts val="400"/>
              </a:spcBef>
              <a:spcAft>
                <a:spcPts val="0"/>
              </a:spcAft>
              <a:buClr>
                <a:srgbClr val="05D2D2">
                  <a:lumMod val="50000"/>
                </a:srgbClr>
              </a:buClr>
              <a:buSzPct val="100000"/>
              <a:buFont typeface="Wingdings 2" panose="05020102010507070707" pitchFamily="18" charset="2"/>
              <a:buChar char="Í"/>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Country level data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(analysis of national survey mi</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cro</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data)</a:t>
            </a:r>
          </a:p>
          <a:p>
            <a:pPr marL="895350" marR="0" lvl="6" indent="-352425" algn="l" defTabSz="914400" rtl="0" eaLnBrk="1" fontAlgn="auto" latinLnBrk="0" hangingPunct="1">
              <a:lnSpc>
                <a:spcPct val="100000"/>
              </a:lnSpc>
              <a:spcBef>
                <a:spcPts val="400"/>
              </a:spcBef>
              <a:spcAft>
                <a:spcPts val="0"/>
              </a:spcAft>
              <a:buClr>
                <a:srgbClr val="05D2D2">
                  <a:lumMod val="50000"/>
                </a:srgbClr>
              </a:buClr>
              <a:buSzPct val="100000"/>
              <a:buFont typeface="Wingdings 2" panose="05020102010507070707" pitchFamily="18" charset="2"/>
              <a:buChar char="Í"/>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Harmonized variables; years/quarters depending on national data availability</a:t>
            </a:r>
          </a:p>
          <a:p>
            <a:pPr marL="895350" marR="0" lvl="6" indent="-352425" algn="l" defTabSz="914400" rtl="0" eaLnBrk="1" fontAlgn="auto" latinLnBrk="0" hangingPunct="1">
              <a:lnSpc>
                <a:spcPct val="100000"/>
              </a:lnSpc>
              <a:spcBef>
                <a:spcPts val="400"/>
              </a:spcBef>
              <a:spcAft>
                <a:spcPts val="0"/>
              </a:spcAft>
              <a:buClr>
                <a:srgbClr val="05D2D2">
                  <a:lumMod val="50000"/>
                </a:srgbClr>
              </a:buClr>
              <a:buSzPct val="100000"/>
              <a:buFont typeface="Wingdings 2" panose="05020102010507070707" pitchFamily="18" charset="2"/>
              <a:buChar char="Í"/>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Proposed disaggregation </a:t>
            </a:r>
          </a:p>
          <a:p>
            <a:pPr marL="1162050" marR="0" lvl="7" indent="-266700" algn="l" defTabSz="914400" rtl="0" eaLnBrk="1" fontAlgn="auto" latinLnBrk="0" hangingPunct="1">
              <a:lnSpc>
                <a:spcPct val="90000"/>
              </a:lnSpc>
              <a:spcBef>
                <a:spcPts val="400"/>
              </a:spcBef>
              <a:spcAft>
                <a:spcPts val="0"/>
              </a:spcAft>
              <a:buClr>
                <a:srgbClr val="FA3C4B"/>
              </a:buClr>
              <a:buSzPct val="100000"/>
              <a:buFont typeface="Wingdings 2" panose="05020102010507070707" pitchFamily="18" charset="2"/>
              <a:buChar char=""/>
              <a:tabLst/>
              <a:defRPr/>
            </a:pPr>
            <a:r>
              <a:rPr kumimoji="0" lang="en-GB"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Socio-Demographic characteristics</a:t>
            </a: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a:t>
            </a: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ex, age, education level, disability status, migrant status / country of birth / citizenship; Household type / marital status / presence of children; area of residence</a:t>
            </a:r>
          </a:p>
          <a:p>
            <a:pPr marL="1162050" marR="0" lvl="7" indent="-266700" algn="l" defTabSz="914400" rtl="0" eaLnBrk="1" fontAlgn="auto" latinLnBrk="0" hangingPunct="1">
              <a:lnSpc>
                <a:spcPct val="90000"/>
              </a:lnSpc>
              <a:spcBef>
                <a:spcPts val="400"/>
              </a:spcBef>
              <a:spcAft>
                <a:spcPts val="0"/>
              </a:spcAft>
              <a:buClr>
                <a:srgbClr val="FA3C4B"/>
              </a:buClr>
              <a:buSzPct val="100000"/>
              <a:buFont typeface="Wingdings 2" panose="05020102010507070707" pitchFamily="18" charset="2"/>
              <a:buChar char=""/>
              <a:tabLst/>
              <a:defRPr/>
            </a:pPr>
            <a:r>
              <a:rPr kumimoji="0" lang="en-GB"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Employment features</a:t>
            </a: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Economic activity (ISIC); Occupation (ISCO); Status in employment (ICSE); Public / private sector; Economic class (working poor); Working-time arrangement; Hours actually worked; Type of contract; Multiple job holders; Size of establishment.</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162050" marR="0" lvl="7" indent="-266700" algn="l" defTabSz="914400" rtl="0" eaLnBrk="1" fontAlgn="auto" latinLnBrk="0" hangingPunct="1">
              <a:lnSpc>
                <a:spcPct val="90000"/>
              </a:lnSpc>
              <a:spcBef>
                <a:spcPts val="400"/>
              </a:spcBef>
              <a:spcAft>
                <a:spcPts val="0"/>
              </a:spcAft>
              <a:buClr>
                <a:srgbClr val="FA3C4B"/>
              </a:buClr>
              <a:buSzPct val="100000"/>
              <a:buFont typeface="Wingdings 2" panose="05020102010507070707" pitchFamily="18" charset="2"/>
              <a:buChar char=""/>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895350" marR="0" lvl="6" indent="-352425" algn="l" defTabSz="914400" rtl="0" eaLnBrk="1" fontAlgn="auto" latinLnBrk="0" hangingPunct="1">
              <a:lnSpc>
                <a:spcPct val="100000"/>
              </a:lnSpc>
              <a:spcBef>
                <a:spcPts val="400"/>
              </a:spcBef>
              <a:spcAft>
                <a:spcPts val="0"/>
              </a:spcAft>
              <a:buClr>
                <a:srgbClr val="05D2D2">
                  <a:lumMod val="50000"/>
                </a:srgbClr>
              </a:buClr>
              <a:buSzPct val="100000"/>
              <a:buFont typeface="Wingdings 2" panose="05020102010507070707" pitchFamily="18" charset="2"/>
              <a:buChar char="Í"/>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2" indent="0" algn="l" defTabSz="914400" rtl="0" eaLnBrk="1" fontAlgn="auto" latinLnBrk="0" hangingPunct="1">
              <a:lnSpc>
                <a:spcPct val="100000"/>
              </a:lnSpc>
              <a:spcBef>
                <a:spcPts val="0"/>
              </a:spcBef>
              <a:spcAft>
                <a:spcPts val="0"/>
              </a:spcAft>
              <a:buClr>
                <a:srgbClr val="026866"/>
              </a:buClr>
              <a:buSzPct val="100000"/>
              <a:buFont typeface="Wingdings 3" panose="05040102010807070707" pitchFamily="18" charset="2"/>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0" name="TextBox 19">
            <a:extLst>
              <a:ext uri="{FF2B5EF4-FFF2-40B4-BE49-F238E27FC236}">
                <a16:creationId xmlns:a16="http://schemas.microsoft.com/office/drawing/2014/main" id="{8A46BAAC-486A-B48A-AC2A-DDA252424C93}"/>
              </a:ext>
            </a:extLst>
          </p:cNvPr>
          <p:cNvSpPr txBox="1"/>
          <p:nvPr/>
        </p:nvSpPr>
        <p:spPr>
          <a:xfrm>
            <a:off x="8554736" y="3671075"/>
            <a:ext cx="3527418"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Under ‘</a:t>
            </a:r>
            <a:r>
              <a:rPr kumimoji="0" lang="fr-FR" sz="1400" b="0" i="0" u="none" strike="noStrike" kern="1200" cap="none" spc="0" normalizeH="0" baseline="0" noProof="0" dirty="0" err="1">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filter</a:t>
            </a:r>
            <a:r>
              <a:rPr kumimoji="0" lang="fr-FR" sz="14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fr-FR" sz="1400" b="0" i="0" u="none" strike="noStrike" kern="1200" cap="none" spc="0" normalizeH="0" baseline="0" noProof="0" dirty="0" err="1">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subject</a:t>
            </a:r>
            <a:r>
              <a:rPr kumimoji="0" lang="fr-FR" sz="14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t>’</a:t>
            </a:r>
            <a:br>
              <a:rPr kumimoji="0" lang="fr-FR" sz="1400" b="0" i="0" u="none" strike="noStrike" kern="1200" cap="none" spc="0" normalizeH="0" baseline="0" noProof="0" dirty="0">
                <a:ln>
                  <a:noFill/>
                </a:ln>
                <a:solidFill>
                  <a:srgbClr val="23005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fr-FR" sz="1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Informal </a:t>
            </a:r>
            <a:r>
              <a:rPr kumimoji="0" lang="fr-FR" sz="14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sector</a:t>
            </a:r>
            <a:r>
              <a:rPr kumimoji="0" lang="fr-FR" sz="1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and </a:t>
            </a:r>
            <a:r>
              <a:rPr kumimoji="0" lang="fr-FR" sz="14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informal</a:t>
            </a:r>
            <a:r>
              <a:rPr kumimoji="0" lang="fr-FR" sz="1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fr-FR" sz="14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employment</a:t>
            </a:r>
            <a:endParaRPr kumimoji="0" lang="en-CH" sz="1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1" name="Espace réservé du contenu 2">
            <a:extLst>
              <a:ext uri="{FF2B5EF4-FFF2-40B4-BE49-F238E27FC236}">
                <a16:creationId xmlns:a16="http://schemas.microsoft.com/office/drawing/2014/main" id="{30298131-20BA-4994-C706-F40DBD6F2101}"/>
              </a:ext>
            </a:extLst>
          </p:cNvPr>
          <p:cNvSpPr txBox="1">
            <a:spLocks/>
          </p:cNvSpPr>
          <p:nvPr/>
        </p:nvSpPr>
        <p:spPr>
          <a:xfrm>
            <a:off x="19519" y="4680783"/>
            <a:ext cx="5735082" cy="1908868"/>
          </a:xfrm>
          <a:prstGeom prst="rect">
            <a:avLst/>
          </a:prstGeom>
          <a:solidFill>
            <a:sysClr val="window" lastClr="FFFFFF"/>
          </a:solidFill>
          <a:ln w="6350">
            <a:noFill/>
          </a:ln>
        </p:spPr>
        <p:txBody>
          <a:bodyPr vert="horz" lIns="24383" tIns="24383" rIns="24383" bIns="24383"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tx2">
                    <a:lumMod val="85000"/>
                    <a:lumOff val="15000"/>
                  </a:schemeClr>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lumMod val="85000"/>
                    <a:lumOff val="15000"/>
                  </a:schemeClr>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2">
                    <a:lumMod val="85000"/>
                    <a:lumOff val="15000"/>
                  </a:schemeClr>
                </a:solidFill>
                <a:latin typeface="+mn-lt"/>
                <a:ea typeface="+mn-ea"/>
                <a:cs typeface="+mn-cs"/>
              </a:defRPr>
            </a:lvl3pPr>
            <a:lvl4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tabLst>
                <a:tab pos="180975" algn="l"/>
              </a:tabLst>
              <a:defRPr sz="1600" b="1" kern="1200">
                <a:solidFill>
                  <a:schemeClr val="accent2"/>
                </a:solidFill>
                <a:latin typeface="+mn-lt"/>
                <a:ea typeface="+mn-ea"/>
                <a:cs typeface="+mn-cs"/>
              </a:defRPr>
            </a:lvl4pPr>
            <a:lvl5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defRPr sz="1600" kern="1200">
                <a:solidFill>
                  <a:schemeClr val="tx2">
                    <a:lumMod val="95000"/>
                    <a:lumOff val="5000"/>
                  </a:schemeClr>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96651" marR="0" lvl="5" indent="-342900" algn="l" defTabSz="914400" rtl="0" eaLnBrk="1" fontAlgn="auto" latinLnBrk="0" hangingPunct="1">
              <a:lnSpc>
                <a:spcPct val="100000"/>
              </a:lnSpc>
              <a:spcBef>
                <a:spcPts val="400"/>
              </a:spcBef>
              <a:spcAft>
                <a:spcPts val="0"/>
              </a:spcAft>
              <a:buClr>
                <a:srgbClr val="05D2D2">
                  <a:lumMod val="50000"/>
                </a:srgbClr>
              </a:buClr>
              <a:buSzPct val="100000"/>
              <a:buFont typeface="Wingdings 2" panose="05020102010507070707" pitchFamily="18" charset="2"/>
              <a:buChar char="Í"/>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ILOSTAT modelled data |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Regional &amp; global estimates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895350" marR="0" lvl="6" indent="-352425" algn="l" defTabSz="914400" rtl="0" eaLnBrk="1" fontAlgn="auto" latinLnBrk="0" hangingPunct="1">
              <a:lnSpc>
                <a:spcPct val="100000"/>
              </a:lnSpc>
              <a:spcBef>
                <a:spcPts val="400"/>
              </a:spcBef>
              <a:spcAft>
                <a:spcPts val="0"/>
              </a:spcAft>
              <a:buClr>
                <a:srgbClr val="05D2D2">
                  <a:lumMod val="50000"/>
                </a:srgbClr>
              </a:buClr>
              <a:buSzPct val="100000"/>
              <a:buFont typeface="Wingdings 2" panose="05020102010507070707" pitchFamily="18" charset="2"/>
              <a:buChar char="Í"/>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One indicator: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SDG8.3.1: share of informal employment by sex</a:t>
            </a:r>
          </a:p>
          <a:p>
            <a:pPr marL="895350" marR="0" lvl="6" indent="-352425" algn="l" defTabSz="914400" rtl="0" eaLnBrk="1" fontAlgn="auto" latinLnBrk="0" hangingPunct="1">
              <a:lnSpc>
                <a:spcPct val="100000"/>
              </a:lnSpc>
              <a:spcBef>
                <a:spcPts val="400"/>
              </a:spcBef>
              <a:spcAft>
                <a:spcPts val="0"/>
              </a:spcAft>
              <a:buClr>
                <a:srgbClr val="05D2D2">
                  <a:lumMod val="50000"/>
                </a:srgbClr>
              </a:buClr>
              <a:buSzPct val="100000"/>
              <a:buFont typeface="Wingdings 2" panose="05020102010507070707" pitchFamily="18" charset="2"/>
              <a:buChar char="Í"/>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Regional &amp; global estimates from 2004-2024 </a:t>
            </a: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 dissemination of estimated country value)</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4" name="Picture 23">
            <a:extLst>
              <a:ext uri="{FF2B5EF4-FFF2-40B4-BE49-F238E27FC236}">
                <a16:creationId xmlns:a16="http://schemas.microsoft.com/office/drawing/2014/main" id="{A1B73F0D-ECC0-3F4F-5E97-D1E1A7507E1E}"/>
              </a:ext>
            </a:extLst>
          </p:cNvPr>
          <p:cNvPicPr>
            <a:picLocks noChangeAspect="1"/>
          </p:cNvPicPr>
          <p:nvPr/>
        </p:nvPicPr>
        <p:blipFill>
          <a:blip r:embed="rId5"/>
          <a:stretch>
            <a:fillRect/>
          </a:stretch>
        </p:blipFill>
        <p:spPr>
          <a:xfrm>
            <a:off x="5621470" y="4257675"/>
            <a:ext cx="2579724" cy="2575969"/>
          </a:xfrm>
          <a:prstGeom prst="rect">
            <a:avLst/>
          </a:prstGeom>
        </p:spPr>
      </p:pic>
      <p:pic>
        <p:nvPicPr>
          <p:cNvPr id="28" name="Picture 27">
            <a:extLst>
              <a:ext uri="{FF2B5EF4-FFF2-40B4-BE49-F238E27FC236}">
                <a16:creationId xmlns:a16="http://schemas.microsoft.com/office/drawing/2014/main" id="{89723869-2F1C-EBB1-D18E-04985F60D9B9}"/>
              </a:ext>
            </a:extLst>
          </p:cNvPr>
          <p:cNvPicPr>
            <a:picLocks noChangeAspect="1"/>
          </p:cNvPicPr>
          <p:nvPr/>
        </p:nvPicPr>
        <p:blipFill>
          <a:blip r:embed="rId6"/>
          <a:stretch>
            <a:fillRect/>
          </a:stretch>
        </p:blipFill>
        <p:spPr>
          <a:xfrm>
            <a:off x="8365469" y="-28074"/>
            <a:ext cx="3826531" cy="934969"/>
          </a:xfrm>
          <a:prstGeom prst="rect">
            <a:avLst/>
          </a:prstGeom>
        </p:spPr>
      </p:pic>
      <p:pic>
        <p:nvPicPr>
          <p:cNvPr id="30" name="Picture 29">
            <a:extLst>
              <a:ext uri="{FF2B5EF4-FFF2-40B4-BE49-F238E27FC236}">
                <a16:creationId xmlns:a16="http://schemas.microsoft.com/office/drawing/2014/main" id="{35AD4B00-24C6-58DA-3999-EEC90A294A61}"/>
              </a:ext>
            </a:extLst>
          </p:cNvPr>
          <p:cNvPicPr>
            <a:picLocks noChangeAspect="1"/>
          </p:cNvPicPr>
          <p:nvPr/>
        </p:nvPicPr>
        <p:blipFill>
          <a:blip r:embed="rId7"/>
          <a:stretch>
            <a:fillRect/>
          </a:stretch>
        </p:blipFill>
        <p:spPr>
          <a:xfrm>
            <a:off x="10318445" y="0"/>
            <a:ext cx="1854036" cy="466662"/>
          </a:xfrm>
          <a:prstGeom prst="rect">
            <a:avLst/>
          </a:prstGeom>
        </p:spPr>
      </p:pic>
      <p:pic>
        <p:nvPicPr>
          <p:cNvPr id="37" name="Picture 36">
            <a:extLst>
              <a:ext uri="{FF2B5EF4-FFF2-40B4-BE49-F238E27FC236}">
                <a16:creationId xmlns:a16="http://schemas.microsoft.com/office/drawing/2014/main" id="{9695323C-151A-BC82-DC47-5CD394D37268}"/>
              </a:ext>
            </a:extLst>
          </p:cNvPr>
          <p:cNvPicPr>
            <a:picLocks noChangeAspect="1"/>
          </p:cNvPicPr>
          <p:nvPr/>
        </p:nvPicPr>
        <p:blipFill>
          <a:blip r:embed="rId8"/>
          <a:stretch>
            <a:fillRect/>
          </a:stretch>
        </p:blipFill>
        <p:spPr>
          <a:xfrm>
            <a:off x="8635838" y="4376638"/>
            <a:ext cx="3384658" cy="2162175"/>
          </a:xfrm>
          <a:prstGeom prst="rect">
            <a:avLst/>
          </a:prstGeom>
        </p:spPr>
      </p:pic>
      <p:pic>
        <p:nvPicPr>
          <p:cNvPr id="19" name="Graphic 18" descr="Magnifying glass outline">
            <a:extLst>
              <a:ext uri="{FF2B5EF4-FFF2-40B4-BE49-F238E27FC236}">
                <a16:creationId xmlns:a16="http://schemas.microsoft.com/office/drawing/2014/main" id="{FBD8B72F-66C4-7F52-E850-2EA398AC87F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567539">
            <a:off x="10469950" y="4074101"/>
            <a:ext cx="1289683" cy="1289683"/>
          </a:xfrm>
          <a:prstGeom prst="rect">
            <a:avLst/>
          </a:prstGeom>
        </p:spPr>
      </p:pic>
    </p:spTree>
    <p:extLst>
      <p:ext uri="{BB962C8B-B14F-4D97-AF65-F5344CB8AC3E}">
        <p14:creationId xmlns:p14="http://schemas.microsoft.com/office/powerpoint/2010/main" val="276075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ce réservé du contenu 2">
            <a:extLst>
              <a:ext uri="{FF2B5EF4-FFF2-40B4-BE49-F238E27FC236}">
                <a16:creationId xmlns:a16="http://schemas.microsoft.com/office/drawing/2014/main" id="{5E8391A5-4AC6-434A-939B-92E8212F80F6}"/>
              </a:ext>
            </a:extLst>
          </p:cNvPr>
          <p:cNvSpPr txBox="1">
            <a:spLocks/>
          </p:cNvSpPr>
          <p:nvPr/>
        </p:nvSpPr>
        <p:spPr>
          <a:xfrm>
            <a:off x="4175054" y="1057729"/>
            <a:ext cx="7787517" cy="1691873"/>
          </a:xfrm>
          <a:prstGeom prst="rect">
            <a:avLst/>
          </a:prstGeom>
          <a:solidFill>
            <a:sysClr val="window" lastClr="FFFFFF"/>
          </a:solidFill>
          <a:ln w="6350">
            <a:noFill/>
          </a:ln>
        </p:spPr>
        <p:txBody>
          <a:bodyPr vert="horz" lIns="36000" tIns="36000" rIns="36000" bIns="3600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tx2">
                    <a:lumMod val="85000"/>
                    <a:lumOff val="15000"/>
                  </a:schemeClr>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lumMod val="85000"/>
                    <a:lumOff val="15000"/>
                  </a:schemeClr>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2">
                    <a:lumMod val="85000"/>
                    <a:lumOff val="15000"/>
                  </a:schemeClr>
                </a:solidFill>
                <a:latin typeface="+mn-lt"/>
                <a:ea typeface="+mn-ea"/>
                <a:cs typeface="+mn-cs"/>
              </a:defRPr>
            </a:lvl3pPr>
            <a:lvl4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tabLst>
                <a:tab pos="180975" algn="l"/>
              </a:tabLst>
              <a:defRPr sz="1600" b="1" kern="1200">
                <a:solidFill>
                  <a:schemeClr val="accent2"/>
                </a:solidFill>
                <a:latin typeface="+mn-lt"/>
                <a:ea typeface="+mn-ea"/>
                <a:cs typeface="+mn-cs"/>
              </a:defRPr>
            </a:lvl4pPr>
            <a:lvl5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defRPr sz="1600" kern="1200">
                <a:solidFill>
                  <a:schemeClr val="tx2">
                    <a:lumMod val="95000"/>
                    <a:lumOff val="5000"/>
                  </a:schemeClr>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47650" marR="0" lvl="5" indent="0" algn="r" defTabSz="914400" rtl="0" eaLnBrk="1" fontAlgn="auto" latinLnBrk="0" hangingPunct="1">
              <a:lnSpc>
                <a:spcPct val="100000"/>
              </a:lnSpc>
              <a:spcBef>
                <a:spcPts val="600"/>
              </a:spcBef>
              <a:spcAft>
                <a:spcPts val="300"/>
              </a:spcAft>
              <a:buClr>
                <a:srgbClr val="001E1D"/>
              </a:buClr>
              <a:buSzPct val="100000"/>
              <a:buNone/>
              <a:tabLst/>
              <a:defRPr/>
            </a:pP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 informal economy</a:t>
            </a:r>
            <a:r>
              <a:rPr kumimoji="0" lang="en-GB" sz="2000" b="0" i="0" u="none" strike="noStrike" kern="120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indicator framework</a:t>
            </a:r>
          </a:p>
          <a:p>
            <a:pPr marL="900113" lvl="6" indent="-357188">
              <a:spcAft>
                <a:spcPts val="300"/>
              </a:spcAft>
              <a:buClr>
                <a:schemeClr val="accent2"/>
              </a:buClr>
              <a:buSzPct val="100000"/>
              <a:buFont typeface="Wingdings 2" panose="05020102010507070707" pitchFamily="18" charset="2"/>
              <a:buChar char=""/>
              <a:defRPr/>
            </a:pPr>
            <a:r>
              <a:rPr lang="en-GB" sz="1600" dirty="0">
                <a:solidFill>
                  <a:schemeClr val="tx2"/>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Room document 5 – Contextualising informality: The Informal Economy Indicator Framework</a:t>
            </a:r>
            <a:endParaRPr lang="en-GB" sz="16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900113" lvl="6" indent="-357188">
              <a:spcAft>
                <a:spcPts val="300"/>
              </a:spcAft>
              <a:buClr>
                <a:schemeClr val="accent2"/>
              </a:buClr>
              <a:buSzPct val="100000"/>
              <a:buFont typeface="Wingdings 2" panose="05020102010507070707" pitchFamily="18" charset="2"/>
              <a:buChar char=""/>
              <a:defRPr/>
            </a:pPr>
            <a:r>
              <a:rPr lang="en-GB" sz="1600" dirty="0">
                <a:solidFill>
                  <a:schemeClr val="tx2"/>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Informal Economy Indicator Framework - Indicator Selection Tool</a:t>
            </a:r>
            <a:r>
              <a:rPr lang="en-GB" sz="1600" dirty="0">
                <a:solidFill>
                  <a:schemeClr val="tx2"/>
                </a:solidFill>
                <a:latin typeface="Calibri" panose="020F0502020204030204" pitchFamily="34" charset="0"/>
                <a:ea typeface="Calibri" panose="020F0502020204030204" pitchFamily="34" charset="0"/>
                <a:cs typeface="Calibri" panose="020F0502020204030204" pitchFamily="34" charset="0"/>
              </a:rPr>
              <a:t>: a digital tool to select a set of informal economy indicators based on your objectives</a:t>
            </a:r>
            <a:endParaRPr lang="en-GB"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2B0837EC-9E88-4A7A-B958-8F35EEEA4BA4}"/>
              </a:ext>
            </a:extLst>
          </p:cNvPr>
          <p:cNvSpPr>
            <a:spLocks noGrp="1"/>
          </p:cNvSpPr>
          <p:nvPr>
            <p:ph type="title"/>
          </p:nvPr>
        </p:nvSpPr>
        <p:spPr>
          <a:xfrm>
            <a:off x="2050766" y="505136"/>
            <a:ext cx="6699158" cy="466662"/>
          </a:xfrm>
        </p:spPr>
        <p:txBody>
          <a:bodyPr/>
          <a:lstStyle/>
          <a:p>
            <a:r>
              <a:rPr lang="en-GB" b="0" dirty="0">
                <a:solidFill>
                  <a:schemeClr val="accent2"/>
                </a:solidFill>
              </a:rPr>
              <a:t>@ </a:t>
            </a:r>
            <a:r>
              <a:rPr lang="en-GB" b="0" dirty="0"/>
              <a:t>Useful links</a:t>
            </a:r>
            <a:endParaRPr lang="en-GB" dirty="0"/>
          </a:p>
        </p:txBody>
      </p:sp>
      <p:grpSp>
        <p:nvGrpSpPr>
          <p:cNvPr id="10" name="Group 9">
            <a:extLst>
              <a:ext uri="{FF2B5EF4-FFF2-40B4-BE49-F238E27FC236}">
                <a16:creationId xmlns:a16="http://schemas.microsoft.com/office/drawing/2014/main" id="{36AC4C0F-9D23-B86F-1E58-E36DC8B81E89}"/>
              </a:ext>
            </a:extLst>
          </p:cNvPr>
          <p:cNvGrpSpPr/>
          <p:nvPr/>
        </p:nvGrpSpPr>
        <p:grpSpPr>
          <a:xfrm>
            <a:off x="1376413" y="1191556"/>
            <a:ext cx="3299354" cy="1714422"/>
            <a:chOff x="9758810" y="1579744"/>
            <a:chExt cx="3299354" cy="1714422"/>
          </a:xfrm>
        </p:grpSpPr>
        <p:pic>
          <p:nvPicPr>
            <p:cNvPr id="8" name="Picture 7">
              <a:hlinkClick r:id="rId5"/>
              <a:extLst>
                <a:ext uri="{FF2B5EF4-FFF2-40B4-BE49-F238E27FC236}">
                  <a16:creationId xmlns:a16="http://schemas.microsoft.com/office/drawing/2014/main" id="{E8227EA5-EEBC-2E49-8424-2CAB68CA5E1E}"/>
                </a:ext>
              </a:extLst>
            </p:cNvPr>
            <p:cNvPicPr>
              <a:picLocks noChangeAspect="1"/>
            </p:cNvPicPr>
            <p:nvPr/>
          </p:nvPicPr>
          <p:blipFill>
            <a:blip r:embed="rId6"/>
            <a:stretch>
              <a:fillRect/>
            </a:stretch>
          </p:blipFill>
          <p:spPr>
            <a:xfrm>
              <a:off x="9758810" y="1579744"/>
              <a:ext cx="2798641" cy="1714422"/>
            </a:xfrm>
            <a:prstGeom prst="rect">
              <a:avLst/>
            </a:prstGeom>
          </p:spPr>
        </p:pic>
        <p:sp>
          <p:nvSpPr>
            <p:cNvPr id="9" name="Arrow: Right 8">
              <a:extLst>
                <a:ext uri="{FF2B5EF4-FFF2-40B4-BE49-F238E27FC236}">
                  <a16:creationId xmlns:a16="http://schemas.microsoft.com/office/drawing/2014/main" id="{EF8A8826-84F4-004E-494D-39654E1EC467}"/>
                </a:ext>
              </a:extLst>
            </p:cNvPr>
            <p:cNvSpPr/>
            <p:nvPr/>
          </p:nvSpPr>
          <p:spPr>
            <a:xfrm rot="10800000">
              <a:off x="12557451" y="2417308"/>
              <a:ext cx="500713" cy="466662"/>
            </a:xfrm>
            <a:prstGeom prst="rightArrow">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grpSp>
      <p:grpSp>
        <p:nvGrpSpPr>
          <p:cNvPr id="14" name="Group 13">
            <a:extLst>
              <a:ext uri="{FF2B5EF4-FFF2-40B4-BE49-F238E27FC236}">
                <a16:creationId xmlns:a16="http://schemas.microsoft.com/office/drawing/2014/main" id="{04A41901-5F78-04CF-55DB-9B1B1304D582}"/>
              </a:ext>
            </a:extLst>
          </p:cNvPr>
          <p:cNvGrpSpPr/>
          <p:nvPr/>
        </p:nvGrpSpPr>
        <p:grpSpPr>
          <a:xfrm>
            <a:off x="1372179" y="3125736"/>
            <a:ext cx="3401952" cy="1798621"/>
            <a:chOff x="8877966" y="3397120"/>
            <a:chExt cx="3553772" cy="1845346"/>
          </a:xfrm>
        </p:grpSpPr>
        <p:pic>
          <p:nvPicPr>
            <p:cNvPr id="6" name="Picture 5">
              <a:hlinkClick r:id="rId7"/>
              <a:extLst>
                <a:ext uri="{FF2B5EF4-FFF2-40B4-BE49-F238E27FC236}">
                  <a16:creationId xmlns:a16="http://schemas.microsoft.com/office/drawing/2014/main" id="{BF10E9A4-F843-5897-F015-462171EA99DE}"/>
                </a:ext>
              </a:extLst>
            </p:cNvPr>
            <p:cNvPicPr>
              <a:picLocks noChangeAspect="1"/>
            </p:cNvPicPr>
            <p:nvPr/>
          </p:nvPicPr>
          <p:blipFill>
            <a:blip r:embed="rId8"/>
            <a:stretch>
              <a:fillRect/>
            </a:stretch>
          </p:blipFill>
          <p:spPr>
            <a:xfrm>
              <a:off x="8877966" y="3397120"/>
              <a:ext cx="2993169" cy="1845346"/>
            </a:xfrm>
            <a:prstGeom prst="rect">
              <a:avLst/>
            </a:prstGeom>
          </p:spPr>
        </p:pic>
        <p:sp>
          <p:nvSpPr>
            <p:cNvPr id="13" name="Arrow: Right 12">
              <a:extLst>
                <a:ext uri="{FF2B5EF4-FFF2-40B4-BE49-F238E27FC236}">
                  <a16:creationId xmlns:a16="http://schemas.microsoft.com/office/drawing/2014/main" id="{F90E13E3-BB0A-9C0E-CFD9-EBAF13ABED4A}"/>
                </a:ext>
              </a:extLst>
            </p:cNvPr>
            <p:cNvSpPr/>
            <p:nvPr/>
          </p:nvSpPr>
          <p:spPr>
            <a:xfrm rot="10800000">
              <a:off x="11871135" y="4219308"/>
              <a:ext cx="560603" cy="535008"/>
            </a:xfrm>
            <a:prstGeom prst="rightArrow">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17" name="Picture 16">
            <a:hlinkClick r:id="rId9"/>
            <a:extLst>
              <a:ext uri="{FF2B5EF4-FFF2-40B4-BE49-F238E27FC236}">
                <a16:creationId xmlns:a16="http://schemas.microsoft.com/office/drawing/2014/main" id="{94C7B9B9-53DA-8E82-D405-6293692F2CAC}"/>
              </a:ext>
            </a:extLst>
          </p:cNvPr>
          <p:cNvPicPr>
            <a:picLocks noChangeAspect="1"/>
          </p:cNvPicPr>
          <p:nvPr/>
        </p:nvPicPr>
        <p:blipFill>
          <a:blip r:embed="rId10"/>
          <a:stretch>
            <a:fillRect/>
          </a:stretch>
        </p:blipFill>
        <p:spPr>
          <a:xfrm>
            <a:off x="5180413" y="4677801"/>
            <a:ext cx="1395829" cy="196212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cxnSp>
        <p:nvCxnSpPr>
          <p:cNvPr id="19" name="Straight Connector 18">
            <a:extLst>
              <a:ext uri="{FF2B5EF4-FFF2-40B4-BE49-F238E27FC236}">
                <a16:creationId xmlns:a16="http://schemas.microsoft.com/office/drawing/2014/main" id="{1BCA5EB3-AEB6-3CBC-7581-466CF3FAC857}"/>
              </a:ext>
            </a:extLst>
          </p:cNvPr>
          <p:cNvCxnSpPr/>
          <p:nvPr/>
        </p:nvCxnSpPr>
        <p:spPr>
          <a:xfrm>
            <a:off x="7157724" y="1443237"/>
            <a:ext cx="4804847" cy="0"/>
          </a:xfrm>
          <a:prstGeom prst="line">
            <a:avLst/>
          </a:prstGeom>
        </p:spPr>
        <p:style>
          <a:lnRef idx="1">
            <a:schemeClr val="accent2"/>
          </a:lnRef>
          <a:fillRef idx="0">
            <a:schemeClr val="accent2"/>
          </a:fillRef>
          <a:effectRef idx="0">
            <a:schemeClr val="accent2"/>
          </a:effectRef>
          <a:fontRef idx="minor">
            <a:schemeClr val="tx1"/>
          </a:fontRef>
        </p:style>
      </p:cxnSp>
      <p:grpSp>
        <p:nvGrpSpPr>
          <p:cNvPr id="21" name="Group 20">
            <a:extLst>
              <a:ext uri="{FF2B5EF4-FFF2-40B4-BE49-F238E27FC236}">
                <a16:creationId xmlns:a16="http://schemas.microsoft.com/office/drawing/2014/main" id="{7C6ACEAA-4D38-D11A-C441-F8082D927F79}"/>
              </a:ext>
            </a:extLst>
          </p:cNvPr>
          <p:cNvGrpSpPr/>
          <p:nvPr/>
        </p:nvGrpSpPr>
        <p:grpSpPr>
          <a:xfrm>
            <a:off x="4175054" y="2988569"/>
            <a:ext cx="7787517" cy="1646605"/>
            <a:chOff x="4930513" y="3404059"/>
            <a:chExt cx="6898936" cy="1646605"/>
          </a:xfrm>
        </p:grpSpPr>
        <p:sp>
          <p:nvSpPr>
            <p:cNvPr id="12" name="TextBox 11">
              <a:extLst>
                <a:ext uri="{FF2B5EF4-FFF2-40B4-BE49-F238E27FC236}">
                  <a16:creationId xmlns:a16="http://schemas.microsoft.com/office/drawing/2014/main" id="{B085D5DF-39E4-6E13-4A23-D7A61713839B}"/>
                </a:ext>
              </a:extLst>
            </p:cNvPr>
            <p:cNvSpPr txBox="1"/>
            <p:nvPr/>
          </p:nvSpPr>
          <p:spPr>
            <a:xfrm>
              <a:off x="4930513" y="3404059"/>
              <a:ext cx="6898936" cy="1646605"/>
            </a:xfrm>
            <a:prstGeom prst="rect">
              <a:avLst/>
            </a:prstGeom>
            <a:noFill/>
          </p:spPr>
          <p:txBody>
            <a:bodyPr wrap="square">
              <a:spAutoFit/>
            </a:bodyPr>
            <a:lstStyle/>
            <a:p>
              <a:pPr marL="247650" lvl="5" algn="r">
                <a:spcBef>
                  <a:spcPts val="600"/>
                </a:spcBef>
                <a:spcAft>
                  <a:spcPts val="300"/>
                </a:spcAft>
                <a:buClr>
                  <a:srgbClr val="001E1D"/>
                </a:buClr>
                <a:buSzPct val="100000"/>
                <a:defRPr/>
              </a:pPr>
              <a:r>
                <a:rPr lang="en-GB" sz="2000" dirty="0">
                  <a:solidFill>
                    <a:srgbClr val="000000"/>
                  </a:solidFill>
                  <a:latin typeface="Calibri" panose="020F0502020204030204" pitchFamily="34" charset="0"/>
                  <a:ea typeface="Calibri" panose="020F0502020204030204" pitchFamily="34" charset="0"/>
                  <a:cs typeface="Calibri" panose="020F0502020204030204" pitchFamily="34" charset="0"/>
                </a:rPr>
                <a:t>Access to data</a:t>
              </a:r>
            </a:p>
            <a:p>
              <a:pPr marL="900113" lvl="6" indent="-357188">
                <a:spcBef>
                  <a:spcPts val="600"/>
                </a:spcBef>
                <a:spcAft>
                  <a:spcPts val="300"/>
                </a:spcAft>
                <a:buClr>
                  <a:schemeClr val="accent2"/>
                </a:buClr>
                <a:buSzPct val="100000"/>
                <a:buFont typeface="Wingdings 2" panose="05020102010507070707" pitchFamily="18" charset="2"/>
                <a:buChar char=""/>
                <a:defRPr/>
              </a:pPr>
              <a:r>
                <a:rPr lang="en-GB" sz="1600" dirty="0">
                  <a:solidFill>
                    <a:schemeClr val="tx2"/>
                  </a:solidFill>
                  <a:latin typeface="Calibri" panose="020F0502020204030204" pitchFamily="34" charset="0"/>
                  <a:ea typeface="Calibri" panose="020F0502020204030204" pitchFamily="34" charset="0"/>
                  <a:cs typeface="Calibri" panose="020F0502020204030204" pitchFamily="34" charset="0"/>
                </a:rPr>
                <a:t>In ILOSTAT: </a:t>
              </a:r>
              <a:r>
                <a:rPr lang="en-GB" sz="1600" dirty="0">
                  <a:solidFill>
                    <a:schemeClr val="tx2"/>
                  </a:solidFill>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Data tools to find and download labour statistics – ILOSTAT</a:t>
              </a:r>
              <a:r>
                <a:rPr lang="en-GB" sz="1600" dirty="0">
                  <a:solidFill>
                    <a:schemeClr val="tx2"/>
                  </a:solidFill>
                  <a:latin typeface="Calibri" panose="020F0502020204030204" pitchFamily="34" charset="0"/>
                  <a:ea typeface="Calibri" panose="020F0502020204030204" pitchFamily="34" charset="0"/>
                  <a:cs typeface="Calibri" panose="020F0502020204030204" pitchFamily="34" charset="0"/>
                </a:rPr>
                <a:t> (country data and ILO modelled estimates for SDG 8.3.1)</a:t>
              </a:r>
            </a:p>
            <a:p>
              <a:pPr marL="900113" lvl="6" indent="-357188">
                <a:spcBef>
                  <a:spcPts val="600"/>
                </a:spcBef>
                <a:spcAft>
                  <a:spcPts val="300"/>
                </a:spcAft>
                <a:buClr>
                  <a:schemeClr val="accent2"/>
                </a:buClr>
                <a:buSzPct val="100000"/>
                <a:buFont typeface="Wingdings 2" panose="05020102010507070707" pitchFamily="18" charset="2"/>
                <a:buChar char=""/>
                <a:defRPr/>
              </a:pPr>
              <a:r>
                <a:rPr lang="en-GB" sz="1600" dirty="0">
                  <a:solidFill>
                    <a:schemeClr val="tx2"/>
                  </a:solidFill>
                  <a:latin typeface="Calibri" panose="020F0502020204030204" pitchFamily="34" charset="0"/>
                  <a:ea typeface="Calibri" panose="020F0502020204030204" pitchFamily="34" charset="0"/>
                  <a:cs typeface="Calibri" panose="020F0502020204030204" pitchFamily="34" charset="0"/>
                </a:rPr>
                <a:t>ILO </a:t>
              </a:r>
              <a:r>
                <a:rPr lang="en-GB" sz="1600" dirty="0">
                  <a:solidFill>
                    <a:schemeClr val="tx2"/>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informality dashboard</a:t>
              </a:r>
              <a:r>
                <a:rPr lang="en-GB" sz="1600" dirty="0">
                  <a:solidFill>
                    <a:schemeClr val="tx2"/>
                  </a:solidFill>
                  <a:latin typeface="Calibri" panose="020F0502020204030204" pitchFamily="34" charset="0"/>
                  <a:ea typeface="Calibri" panose="020F0502020204030204" pitchFamily="34" charset="0"/>
                  <a:cs typeface="Calibri" panose="020F0502020204030204" pitchFamily="34" charset="0"/>
                </a:rPr>
                <a:t>: country level data explored through a sectoral perspective (latest available and trends)</a:t>
              </a:r>
              <a:endParaRPr kumimoji="0" lang="en-GB"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20" name="Straight Connector 19">
              <a:extLst>
                <a:ext uri="{FF2B5EF4-FFF2-40B4-BE49-F238E27FC236}">
                  <a16:creationId xmlns:a16="http://schemas.microsoft.com/office/drawing/2014/main" id="{C3FAEB83-E631-C7DE-9467-19C6887A6F82}"/>
                </a:ext>
              </a:extLst>
            </p:cNvPr>
            <p:cNvCxnSpPr/>
            <p:nvPr/>
          </p:nvCxnSpPr>
          <p:spPr>
            <a:xfrm>
              <a:off x="6966850" y="3780571"/>
              <a:ext cx="4804847" cy="0"/>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28" name="Group 27">
            <a:extLst>
              <a:ext uri="{FF2B5EF4-FFF2-40B4-BE49-F238E27FC236}">
                <a16:creationId xmlns:a16="http://schemas.microsoft.com/office/drawing/2014/main" id="{5CB63957-C2F1-5D07-EA8B-3CA651C2D701}"/>
              </a:ext>
            </a:extLst>
          </p:cNvPr>
          <p:cNvGrpSpPr/>
          <p:nvPr/>
        </p:nvGrpSpPr>
        <p:grpSpPr>
          <a:xfrm>
            <a:off x="6641432" y="5145006"/>
            <a:ext cx="5321139" cy="1431161"/>
            <a:chOff x="6641432" y="5145006"/>
            <a:chExt cx="5321139" cy="1431161"/>
          </a:xfrm>
        </p:grpSpPr>
        <p:sp>
          <p:nvSpPr>
            <p:cNvPr id="16" name="TextBox 15">
              <a:extLst>
                <a:ext uri="{FF2B5EF4-FFF2-40B4-BE49-F238E27FC236}">
                  <a16:creationId xmlns:a16="http://schemas.microsoft.com/office/drawing/2014/main" id="{06ED2C0E-4577-AADE-5BD9-D0F3CA910625}"/>
                </a:ext>
              </a:extLst>
            </p:cNvPr>
            <p:cNvSpPr txBox="1"/>
            <p:nvPr/>
          </p:nvSpPr>
          <p:spPr>
            <a:xfrm>
              <a:off x="6641432" y="5145006"/>
              <a:ext cx="5321139" cy="1431161"/>
            </a:xfrm>
            <a:prstGeom prst="rect">
              <a:avLst/>
            </a:prstGeom>
            <a:noFill/>
          </p:spPr>
          <p:txBody>
            <a:bodyPr wrap="square">
              <a:spAutoFit/>
            </a:bodyPr>
            <a:lstStyle/>
            <a:p>
              <a:pPr marL="0" lvl="5" algn="r">
                <a:spcBef>
                  <a:spcPts val="600"/>
                </a:spcBef>
                <a:spcAft>
                  <a:spcPts val="300"/>
                </a:spcAft>
                <a:buClr>
                  <a:srgbClr val="001E1D"/>
                </a:buClr>
                <a:buSzPct val="100000"/>
                <a:defRPr/>
              </a:pPr>
              <a:r>
                <a:rPr lang="en-GB" sz="2000" dirty="0">
                  <a:solidFill>
                    <a:srgbClr val="000000"/>
                  </a:solidFill>
                  <a:latin typeface="Calibri" panose="020F0502020204030204" pitchFamily="34" charset="0"/>
                  <a:ea typeface="Calibri" panose="020F0502020204030204" pitchFamily="34" charset="0"/>
                  <a:cs typeface="Calibri" panose="020F0502020204030204" pitchFamily="34" charset="0"/>
                </a:rPr>
                <a:t>Global and regional estimates </a:t>
              </a:r>
              <a:r>
                <a:rPr lang="en-GB" sz="1600" dirty="0">
                  <a:solidFill>
                    <a:srgbClr val="000000"/>
                  </a:solidFill>
                  <a:latin typeface="Calibri" panose="020F0502020204030204" pitchFamily="34" charset="0"/>
                  <a:ea typeface="Calibri" panose="020F0502020204030204" pitchFamily="34" charset="0"/>
                  <a:cs typeface="Calibri" panose="020F0502020204030204" pitchFamily="34" charset="0"/>
                </a:rPr>
                <a:t>(informal employment)</a:t>
              </a:r>
            </a:p>
            <a:p>
              <a:pPr marL="900113" lvl="6" indent="-357188" algn="r">
                <a:spcBef>
                  <a:spcPts val="600"/>
                </a:spcBef>
                <a:spcAft>
                  <a:spcPts val="300"/>
                </a:spcAft>
                <a:buClr>
                  <a:schemeClr val="accent2"/>
                </a:buClr>
                <a:buSzPct val="100000"/>
                <a:buFont typeface="Wingdings 2" panose="05020102010507070707" pitchFamily="18" charset="2"/>
                <a:buChar char=""/>
                <a:defRPr/>
              </a:pPr>
              <a:r>
                <a:rPr lang="en-GB" sz="1600" dirty="0">
                  <a:solidFill>
                    <a:schemeClr val="tx2"/>
                  </a:solidFill>
                  <a:latin typeface="Calibri" panose="020F0502020204030204" pitchFamily="34" charset="0"/>
                  <a:ea typeface="Calibri" panose="020F0502020204030204" pitchFamily="34" charset="0"/>
                  <a:cs typeface="Calibri" panose="020F0502020204030204" pitchFamily="34" charset="0"/>
                  <a:hlinkClick r:id="rId9"/>
                </a:rPr>
                <a:t>Women and men in the informal economy: A statistical update</a:t>
              </a:r>
              <a:endParaRPr lang="en-GB" sz="16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533400" lvl="5" indent="-285750">
                <a:spcBef>
                  <a:spcPts val="600"/>
                </a:spcBef>
                <a:spcAft>
                  <a:spcPts val="300"/>
                </a:spcAft>
                <a:buClr>
                  <a:srgbClr val="001E1D"/>
                </a:buClr>
                <a:buSzPct val="100000"/>
                <a:buFont typeface="Wingdings 2" panose="05020102010507070707" pitchFamily="18" charset="2"/>
                <a:buChar char=""/>
                <a:defRPr/>
              </a:pPr>
              <a:endParaRPr lang="en-GB"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2" name="Straight Connector 21">
              <a:extLst>
                <a:ext uri="{FF2B5EF4-FFF2-40B4-BE49-F238E27FC236}">
                  <a16:creationId xmlns:a16="http://schemas.microsoft.com/office/drawing/2014/main" id="{81D2A38C-375A-4836-A7B5-DC4ABC7B0EE1}"/>
                </a:ext>
              </a:extLst>
            </p:cNvPr>
            <p:cNvCxnSpPr>
              <a:cxnSpLocks/>
            </p:cNvCxnSpPr>
            <p:nvPr/>
          </p:nvCxnSpPr>
          <p:spPr>
            <a:xfrm>
              <a:off x="6731778" y="5530214"/>
              <a:ext cx="5140446"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25" name="Arrow: Right 24">
            <a:extLst>
              <a:ext uri="{FF2B5EF4-FFF2-40B4-BE49-F238E27FC236}">
                <a16:creationId xmlns:a16="http://schemas.microsoft.com/office/drawing/2014/main" id="{1C2B3C02-40DF-9DB8-EE8F-71C2E58951E0}"/>
              </a:ext>
            </a:extLst>
          </p:cNvPr>
          <p:cNvSpPr/>
          <p:nvPr/>
        </p:nvSpPr>
        <p:spPr>
          <a:xfrm rot="10800000">
            <a:off x="7070653" y="5532370"/>
            <a:ext cx="500713" cy="466662"/>
          </a:xfrm>
          <a:prstGeom prst="rightArrow">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14628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righ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righ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right)">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CDCBC300-17D4-44BC-C087-C5192A28ADCC}"/>
              </a:ext>
            </a:extLst>
          </p:cNvPr>
          <p:cNvSpPr txBox="1"/>
          <p:nvPr/>
        </p:nvSpPr>
        <p:spPr>
          <a:xfrm>
            <a:off x="45783" y="1959469"/>
            <a:ext cx="1733646" cy="738664"/>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defRPr>
            </a:lvl1pPr>
          </a:lstStyle>
          <a:p>
            <a:pPr marL="342900" indent="-342900">
              <a:buAutoNum type="arabicPeriod"/>
            </a:pPr>
            <a:r>
              <a:rPr lang="en-GB" dirty="0">
                <a:sym typeface="Helvetica Neue"/>
              </a:rPr>
              <a:t>Extent of informality</a:t>
            </a:r>
          </a:p>
          <a:p>
            <a:endParaRPr lang="en-GB" dirty="0">
              <a:sym typeface="Helvetica Neue"/>
            </a:endParaRPr>
          </a:p>
        </p:txBody>
      </p:sp>
      <p:sp>
        <p:nvSpPr>
          <p:cNvPr id="9" name="ZoneTexte 5">
            <a:extLst>
              <a:ext uri="{FF2B5EF4-FFF2-40B4-BE49-F238E27FC236}">
                <a16:creationId xmlns:a16="http://schemas.microsoft.com/office/drawing/2014/main" id="{C6BC7F6E-4331-2892-94A8-02F0F106F445}"/>
              </a:ext>
            </a:extLst>
          </p:cNvPr>
          <p:cNvSpPr txBox="1"/>
          <p:nvPr/>
        </p:nvSpPr>
        <p:spPr>
          <a:xfrm>
            <a:off x="50908" y="2761042"/>
            <a:ext cx="1733646" cy="738664"/>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136202" marR="0" lvl="0" indent="-136202"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rPr>
              <a:t>2. Composition of informality</a:t>
            </a:r>
          </a:p>
          <a:p>
            <a:pPr marL="136202" marR="0" lvl="0" indent="-136202"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endParaRPr>
          </a:p>
        </p:txBody>
      </p:sp>
      <p:sp>
        <p:nvSpPr>
          <p:cNvPr id="10" name="ZoneTexte 5">
            <a:extLst>
              <a:ext uri="{FF2B5EF4-FFF2-40B4-BE49-F238E27FC236}">
                <a16:creationId xmlns:a16="http://schemas.microsoft.com/office/drawing/2014/main" id="{FB13B3D7-90C0-E632-5E66-5B6C7DB88697}"/>
              </a:ext>
            </a:extLst>
          </p:cNvPr>
          <p:cNvSpPr txBox="1"/>
          <p:nvPr/>
        </p:nvSpPr>
        <p:spPr>
          <a:xfrm>
            <a:off x="45682" y="4360337"/>
            <a:ext cx="1733646" cy="738664"/>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rPr>
              <a:t>4. Working conditions &amp; productivity</a:t>
            </a:r>
          </a:p>
        </p:txBody>
      </p:sp>
      <p:sp>
        <p:nvSpPr>
          <p:cNvPr id="11" name="ZoneTexte 5">
            <a:extLst>
              <a:ext uri="{FF2B5EF4-FFF2-40B4-BE49-F238E27FC236}">
                <a16:creationId xmlns:a16="http://schemas.microsoft.com/office/drawing/2014/main" id="{F5DC1935-DAA2-C465-D1FC-00E1081F577D}"/>
              </a:ext>
            </a:extLst>
          </p:cNvPr>
          <p:cNvSpPr txBox="1"/>
          <p:nvPr/>
        </p:nvSpPr>
        <p:spPr>
          <a:xfrm>
            <a:off x="50908" y="5197798"/>
            <a:ext cx="1733646" cy="738664"/>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rPr>
              <a:t>5. Contextual vulnerabilities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endParaRPr>
          </a:p>
        </p:txBody>
      </p:sp>
      <p:sp>
        <p:nvSpPr>
          <p:cNvPr id="12" name="ZoneTexte 5">
            <a:extLst>
              <a:ext uri="{FF2B5EF4-FFF2-40B4-BE49-F238E27FC236}">
                <a16:creationId xmlns:a16="http://schemas.microsoft.com/office/drawing/2014/main" id="{7AC0F9B3-B23A-92A3-FA75-A16545B9FB3A}"/>
              </a:ext>
            </a:extLst>
          </p:cNvPr>
          <p:cNvSpPr txBox="1"/>
          <p:nvPr/>
        </p:nvSpPr>
        <p:spPr>
          <a:xfrm>
            <a:off x="50908" y="6010052"/>
            <a:ext cx="1733646" cy="738664"/>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136202" marR="0" lvl="0" indent="-136202"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rPr>
              <a:t>6. Other structural factors</a:t>
            </a:r>
          </a:p>
          <a:p>
            <a:pPr marL="136202" marR="0" lvl="0" indent="-136202"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endParaRPr>
          </a:p>
        </p:txBody>
      </p:sp>
      <p:sp>
        <p:nvSpPr>
          <p:cNvPr id="13" name="ZoneTexte 12">
            <a:extLst>
              <a:ext uri="{FF2B5EF4-FFF2-40B4-BE49-F238E27FC236}">
                <a16:creationId xmlns:a16="http://schemas.microsoft.com/office/drawing/2014/main" id="{BA6244E4-2A99-B825-C1CC-4126C2C3F90B}"/>
              </a:ext>
            </a:extLst>
          </p:cNvPr>
          <p:cNvSpPr txBox="1"/>
          <p:nvPr/>
        </p:nvSpPr>
        <p:spPr>
          <a:xfrm>
            <a:off x="292081" y="1543254"/>
            <a:ext cx="154089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pitchFamily="34" charset="0"/>
                <a:ea typeface="Noto Sans" panose="020B0502040504020204" pitchFamily="34" charset="0"/>
                <a:cs typeface="Calibri" panose="020F0502020204030204" pitchFamily="34" charset="0"/>
              </a:rPr>
              <a:t>Main dimensions</a:t>
            </a:r>
          </a:p>
        </p:txBody>
      </p:sp>
      <p:sp>
        <p:nvSpPr>
          <p:cNvPr id="14" name="ZoneTexte 5">
            <a:extLst>
              <a:ext uri="{FF2B5EF4-FFF2-40B4-BE49-F238E27FC236}">
                <a16:creationId xmlns:a16="http://schemas.microsoft.com/office/drawing/2014/main" id="{C09C3F99-5BAE-E570-A33E-14794929FE74}"/>
              </a:ext>
            </a:extLst>
          </p:cNvPr>
          <p:cNvSpPr txBox="1"/>
          <p:nvPr/>
        </p:nvSpPr>
        <p:spPr>
          <a:xfrm>
            <a:off x="50908" y="3573294"/>
            <a:ext cx="1733646" cy="738664"/>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rPr>
              <a:t>3. Exposure to informality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endParaRPr>
          </a:p>
        </p:txBody>
      </p:sp>
      <p:sp>
        <p:nvSpPr>
          <p:cNvPr id="40" name="ZoneTexte 5">
            <a:extLst>
              <a:ext uri="{FF2B5EF4-FFF2-40B4-BE49-F238E27FC236}">
                <a16:creationId xmlns:a16="http://schemas.microsoft.com/office/drawing/2014/main" id="{4B140068-261D-E047-9980-91FCE5FFBB92}"/>
              </a:ext>
            </a:extLst>
          </p:cNvPr>
          <p:cNvSpPr txBox="1"/>
          <p:nvPr/>
        </p:nvSpPr>
        <p:spPr>
          <a:xfrm>
            <a:off x="1864793" y="6224650"/>
            <a:ext cx="2629950" cy="546945"/>
          </a:xfrm>
          <a:prstGeom prst="rect">
            <a:avLst/>
          </a:prstGeom>
          <a:solidFill>
            <a:srgbClr val="037E7B"/>
          </a:solidFill>
          <a:ln>
            <a:solidFill>
              <a:srgbClr val="037E7B"/>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lgn="ctr">
              <a:lnSpc>
                <a:spcPct val="108000"/>
              </a:lnSpc>
              <a:defRPr/>
            </a:pPr>
            <a:r>
              <a:rPr lang="en-GB" sz="1400" b="0" dirty="0">
                <a:solidFill>
                  <a:prstClr val="white"/>
                </a:solidFill>
                <a:latin typeface="Calibri" panose="020F0502020204030204" pitchFamily="34" charset="0"/>
                <a:ea typeface="Noto Sans" panose="020B0502040504020204" pitchFamily="34" charset="0"/>
                <a:sym typeface="Helvetica Neue"/>
              </a:rPr>
              <a:t>Structure of the labour market and of the economy</a:t>
            </a:r>
            <a:endPar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endParaRPr>
          </a:p>
        </p:txBody>
      </p:sp>
      <p:sp>
        <p:nvSpPr>
          <p:cNvPr id="29" name="ZoneTexte 1">
            <a:extLst>
              <a:ext uri="{FF2B5EF4-FFF2-40B4-BE49-F238E27FC236}">
                <a16:creationId xmlns:a16="http://schemas.microsoft.com/office/drawing/2014/main" id="{90176FCF-5DFD-4F9C-BBC4-AF29A115D43D}"/>
              </a:ext>
            </a:extLst>
          </p:cNvPr>
          <p:cNvSpPr txBox="1"/>
          <p:nvPr/>
        </p:nvSpPr>
        <p:spPr>
          <a:xfrm>
            <a:off x="1779429" y="532478"/>
            <a:ext cx="1687615"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a:ln>
                  <a:noFill/>
                </a:ln>
                <a:solidFill>
                  <a:prstClr val="black"/>
                </a:solidFill>
                <a:effectLst/>
                <a:uLnTx/>
                <a:uFillTx/>
                <a:latin typeface="Calibri" panose="020F0502020204030204" pitchFamily="34" charset="0"/>
                <a:ea typeface="Noto Sans" panose="020B0502040504020204" pitchFamily="34" charset="0"/>
                <a:cs typeface="Calibri" panose="020F0502020204030204" pitchFamily="34" charset="0"/>
              </a:rPr>
              <a:t>Units</a:t>
            </a:r>
            <a:r>
              <a:rPr kumimoji="0" lang="fr-FR" sz="1400" b="0" i="0" u="none" strike="noStrike" kern="1200" cap="none" spc="0" normalizeH="0" baseline="0" noProof="0" dirty="0">
                <a:ln>
                  <a:noFill/>
                </a:ln>
                <a:solidFill>
                  <a:prstClr val="black"/>
                </a:solidFill>
                <a:effectLst/>
                <a:uLnTx/>
                <a:uFillTx/>
                <a:latin typeface="Calibri" panose="020F0502020204030204" pitchFamily="34" charset="0"/>
                <a:ea typeface="Noto Sans" panose="020B0502040504020204" pitchFamily="34" charset="0"/>
                <a:cs typeface="Calibri" panose="020F0502020204030204" pitchFamily="34" charset="0"/>
              </a:rPr>
              <a:t> of </a:t>
            </a:r>
            <a:r>
              <a:rPr kumimoji="0" lang="fr-FR" sz="1400" b="0" i="0" u="none" strike="noStrike" kern="1200" cap="none" spc="0" normalizeH="0" baseline="0" noProof="0" dirty="0" err="1">
                <a:ln>
                  <a:noFill/>
                </a:ln>
                <a:solidFill>
                  <a:prstClr val="black"/>
                </a:solidFill>
                <a:effectLst/>
                <a:uLnTx/>
                <a:uFillTx/>
                <a:latin typeface="Calibri" panose="020F0502020204030204" pitchFamily="34" charset="0"/>
                <a:ea typeface="Noto Sans" panose="020B0502040504020204" pitchFamily="34" charset="0"/>
                <a:cs typeface="Calibri" panose="020F0502020204030204" pitchFamily="34" charset="0"/>
              </a:rPr>
              <a:t>reference</a:t>
            </a:r>
            <a:endParaRPr kumimoji="0" lang="fr-FR" sz="1400" b="0" i="0" u="none" strike="noStrike" kern="1200" cap="none" spc="0" normalizeH="0" baseline="0" noProof="0" dirty="0">
              <a:ln>
                <a:noFill/>
              </a:ln>
              <a:solidFill>
                <a:prstClr val="black"/>
              </a:solidFill>
              <a:effectLst/>
              <a:uLnTx/>
              <a:uFillTx/>
              <a:latin typeface="Calibri" panose="020F0502020204030204" pitchFamily="34" charset="0"/>
              <a:ea typeface="Noto Sans" panose="020B0502040504020204" pitchFamily="34" charset="0"/>
              <a:cs typeface="Calibri" panose="020F0502020204030204" pitchFamily="34" charset="0"/>
            </a:endParaRPr>
          </a:p>
        </p:txBody>
      </p:sp>
      <p:sp>
        <p:nvSpPr>
          <p:cNvPr id="31" name="ZoneTexte 4">
            <a:extLst>
              <a:ext uri="{FF2B5EF4-FFF2-40B4-BE49-F238E27FC236}">
                <a16:creationId xmlns:a16="http://schemas.microsoft.com/office/drawing/2014/main" id="{96463622-8EA2-441C-86F8-E5F8D04D4665}"/>
              </a:ext>
            </a:extLst>
          </p:cNvPr>
          <p:cNvSpPr txBox="1"/>
          <p:nvPr/>
        </p:nvSpPr>
        <p:spPr>
          <a:xfrm>
            <a:off x="1903484" y="888844"/>
            <a:ext cx="6495827" cy="954107"/>
          </a:xfrm>
          <a:prstGeom prst="rect">
            <a:avLst/>
          </a:prstGeom>
          <a:solidFill>
            <a:schemeClr val="accent5">
              <a:lumMod val="50000"/>
            </a:scheme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Persons, jobs and work activities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32" name="ZoneTexte 4">
            <a:extLst>
              <a:ext uri="{FF2B5EF4-FFF2-40B4-BE49-F238E27FC236}">
                <a16:creationId xmlns:a16="http://schemas.microsoft.com/office/drawing/2014/main" id="{FFD52584-C96B-4FB7-AADE-36A7052937C4}"/>
              </a:ext>
            </a:extLst>
          </p:cNvPr>
          <p:cNvSpPr txBox="1"/>
          <p:nvPr/>
        </p:nvSpPr>
        <p:spPr>
          <a:xfrm>
            <a:off x="8469822" y="916740"/>
            <a:ext cx="1748183" cy="907941"/>
          </a:xfrm>
          <a:prstGeom prst="rect">
            <a:avLst/>
          </a:prstGeom>
          <a:solidFill>
            <a:srgbClr val="85CA3A"/>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60606"/>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Economic units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60606"/>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 </a:t>
            </a: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4" name="Title 1">
            <a:extLst>
              <a:ext uri="{FF2B5EF4-FFF2-40B4-BE49-F238E27FC236}">
                <a16:creationId xmlns:a16="http://schemas.microsoft.com/office/drawing/2014/main" id="{7C6E7282-65B2-3622-1325-3A1969FB5CA0}"/>
              </a:ext>
            </a:extLst>
          </p:cNvPr>
          <p:cNvSpPr>
            <a:spLocks noGrp="1"/>
          </p:cNvSpPr>
          <p:nvPr>
            <p:ph type="title"/>
          </p:nvPr>
        </p:nvSpPr>
        <p:spPr>
          <a:xfrm>
            <a:off x="237327" y="95418"/>
            <a:ext cx="11954673" cy="570307"/>
          </a:xfrm>
        </p:spPr>
        <p:txBody>
          <a:bodyPr>
            <a:noAutofit/>
          </a:bodyPr>
          <a:lstStyle/>
          <a:p>
            <a:r>
              <a:rPr lang="fr-FR" sz="3200" b="0" dirty="0" err="1">
                <a:solidFill>
                  <a:schemeClr val="accent5">
                    <a:lumMod val="50000"/>
                  </a:schemeClr>
                </a:solidFill>
                <a:latin typeface="Calibri" panose="020F0502020204030204" pitchFamily="34" charset="0"/>
                <a:cs typeface="Calibri" panose="020F0502020204030204" pitchFamily="34" charset="0"/>
              </a:rPr>
              <a:t>From</a:t>
            </a:r>
            <a:r>
              <a:rPr lang="fr-FR" sz="3200" b="0" dirty="0">
                <a:solidFill>
                  <a:schemeClr val="accent5">
                    <a:lumMod val="50000"/>
                  </a:schemeClr>
                </a:solidFill>
                <a:latin typeface="Calibri" panose="020F0502020204030204" pitchFamily="34" charset="0"/>
                <a:cs typeface="Calibri" panose="020F0502020204030204" pitchFamily="34" charset="0"/>
              </a:rPr>
              <a:t> the </a:t>
            </a:r>
            <a:r>
              <a:rPr lang="fr-FR" sz="3200" b="0" dirty="0" err="1">
                <a:solidFill>
                  <a:schemeClr val="accent5">
                    <a:lumMod val="50000"/>
                  </a:schemeClr>
                </a:solidFill>
                <a:latin typeface="Calibri" panose="020F0502020204030204" pitchFamily="34" charset="0"/>
                <a:cs typeface="Calibri" panose="020F0502020204030204" pitchFamily="34" charset="0"/>
              </a:rPr>
              <a:t>indicator</a:t>
            </a:r>
            <a:r>
              <a:rPr lang="fr-FR" sz="3200" b="0" dirty="0">
                <a:solidFill>
                  <a:schemeClr val="accent5">
                    <a:lumMod val="50000"/>
                  </a:schemeClr>
                </a:solidFill>
                <a:latin typeface="Calibri" panose="020F0502020204030204" pitchFamily="34" charset="0"/>
                <a:cs typeface="Calibri" panose="020F0502020204030204" pitchFamily="34" charset="0"/>
              </a:rPr>
              <a:t> </a:t>
            </a:r>
            <a:r>
              <a:rPr lang="fr-FR" sz="3200" b="0" dirty="0" err="1">
                <a:solidFill>
                  <a:schemeClr val="accent5">
                    <a:lumMod val="50000"/>
                  </a:schemeClr>
                </a:solidFill>
                <a:latin typeface="Calibri" panose="020F0502020204030204" pitchFamily="34" charset="0"/>
                <a:cs typeface="Calibri" panose="020F0502020204030204" pitchFamily="34" charset="0"/>
              </a:rPr>
              <a:t>framework</a:t>
            </a:r>
            <a:r>
              <a:rPr lang="fr-FR" sz="3200" b="0" dirty="0">
                <a:solidFill>
                  <a:schemeClr val="accent5">
                    <a:lumMod val="50000"/>
                  </a:schemeClr>
                </a:solidFill>
                <a:latin typeface="Calibri" panose="020F0502020204030204" pitchFamily="34" charset="0"/>
                <a:cs typeface="Calibri" panose="020F0502020204030204" pitchFamily="34" charset="0"/>
              </a:rPr>
              <a:t> to </a:t>
            </a:r>
            <a:r>
              <a:rPr lang="fr-FR" sz="3200" dirty="0" err="1">
                <a:solidFill>
                  <a:schemeClr val="accent5">
                    <a:lumMod val="50000"/>
                  </a:schemeClr>
                </a:solidFill>
                <a:latin typeface="Calibri" panose="020F0502020204030204" pitchFamily="34" charset="0"/>
                <a:cs typeface="Calibri" panose="020F0502020204030204" pitchFamily="34" charset="0"/>
              </a:rPr>
              <a:t>indicators</a:t>
            </a:r>
            <a:r>
              <a:rPr lang="fr-FR" sz="3200" dirty="0">
                <a:solidFill>
                  <a:schemeClr val="accent5">
                    <a:lumMod val="50000"/>
                  </a:schemeClr>
                </a:solidFill>
                <a:latin typeface="Calibri" panose="020F0502020204030204" pitchFamily="34" charset="0"/>
                <a:cs typeface="Calibri" panose="020F0502020204030204" pitchFamily="34" charset="0"/>
              </a:rPr>
              <a:t> </a:t>
            </a:r>
            <a:r>
              <a:rPr lang="fr-FR" sz="3200" dirty="0" err="1">
                <a:solidFill>
                  <a:schemeClr val="accent5">
                    <a:lumMod val="50000"/>
                  </a:schemeClr>
                </a:solidFill>
                <a:latin typeface="Calibri" panose="020F0502020204030204" pitchFamily="34" charset="0"/>
                <a:cs typeface="Calibri" panose="020F0502020204030204" pitchFamily="34" charset="0"/>
              </a:rPr>
              <a:t>included</a:t>
            </a:r>
            <a:r>
              <a:rPr lang="fr-FR" sz="3200" dirty="0">
                <a:solidFill>
                  <a:schemeClr val="accent5">
                    <a:lumMod val="50000"/>
                  </a:schemeClr>
                </a:solidFill>
                <a:latin typeface="Calibri" panose="020F0502020204030204" pitchFamily="34" charset="0"/>
                <a:cs typeface="Calibri" panose="020F0502020204030204" pitchFamily="34" charset="0"/>
              </a:rPr>
              <a:t> in the </a:t>
            </a:r>
            <a:r>
              <a:rPr lang="fr-FR" sz="3200" dirty="0" err="1">
                <a:solidFill>
                  <a:schemeClr val="accent5">
                    <a:lumMod val="50000"/>
                  </a:schemeClr>
                </a:solidFill>
                <a:latin typeface="Calibri" panose="020F0502020204030204" pitchFamily="34" charset="0"/>
                <a:cs typeface="Calibri" panose="020F0502020204030204" pitchFamily="34" charset="0"/>
              </a:rPr>
              <a:t>resolution</a:t>
            </a:r>
            <a:endParaRPr lang="en-GB" sz="3200" dirty="0">
              <a:solidFill>
                <a:schemeClr val="accent5">
                  <a:lumMod val="50000"/>
                </a:schemeClr>
              </a:solidFill>
              <a:latin typeface="Calibri" panose="020F0502020204030204" pitchFamily="34" charset="0"/>
              <a:cs typeface="Calibri" panose="020F0502020204030204" pitchFamily="34" charset="0"/>
            </a:endParaRPr>
          </a:p>
        </p:txBody>
      </p:sp>
      <p:sp>
        <p:nvSpPr>
          <p:cNvPr id="8" name="ZoneTexte 4">
            <a:extLst>
              <a:ext uri="{FF2B5EF4-FFF2-40B4-BE49-F238E27FC236}">
                <a16:creationId xmlns:a16="http://schemas.microsoft.com/office/drawing/2014/main" id="{6076AE34-1F75-5C80-1136-9B69A79675AC}"/>
              </a:ext>
            </a:extLst>
          </p:cNvPr>
          <p:cNvSpPr txBox="1"/>
          <p:nvPr/>
        </p:nvSpPr>
        <p:spPr>
          <a:xfrm>
            <a:off x="1963965" y="1266620"/>
            <a:ext cx="2487791" cy="492443"/>
          </a:xfrm>
          <a:prstGeom prst="rect">
            <a:avLst/>
          </a:prstGeom>
          <a:solidFill>
            <a:srgbClr val="037E7B"/>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Informal employment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[§§128-133]</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20" name="ZoneTexte 4">
            <a:extLst>
              <a:ext uri="{FF2B5EF4-FFF2-40B4-BE49-F238E27FC236}">
                <a16:creationId xmlns:a16="http://schemas.microsoft.com/office/drawing/2014/main" id="{AABD10CD-6208-A547-6DDA-329E93848ED5}"/>
              </a:ext>
            </a:extLst>
          </p:cNvPr>
          <p:cNvSpPr txBox="1"/>
          <p:nvPr/>
        </p:nvSpPr>
        <p:spPr>
          <a:xfrm>
            <a:off x="4567087" y="1278741"/>
            <a:ext cx="1914993" cy="523220"/>
          </a:xfrm>
          <a:prstGeom prst="rect">
            <a:avLst/>
          </a:prstGeom>
          <a:solidFill>
            <a:srgbClr val="037E7B"/>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Partly informal activities </a:t>
            </a: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[§134]</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21" name="ZoneTexte 4">
            <a:extLst>
              <a:ext uri="{FF2B5EF4-FFF2-40B4-BE49-F238E27FC236}">
                <a16:creationId xmlns:a16="http://schemas.microsoft.com/office/drawing/2014/main" id="{C51015E0-0B3D-DDA9-8F75-8681A95F3B61}"/>
              </a:ext>
            </a:extLst>
          </p:cNvPr>
          <p:cNvSpPr txBox="1"/>
          <p:nvPr/>
        </p:nvSpPr>
        <p:spPr>
          <a:xfrm>
            <a:off x="6564607" y="1278741"/>
            <a:ext cx="1786792" cy="523220"/>
          </a:xfrm>
          <a:prstGeom prst="rect">
            <a:avLst/>
          </a:prstGeom>
          <a:solidFill>
            <a:srgbClr val="037E7B"/>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W</a:t>
            </a:r>
            <a:r>
              <a:rPr kumimoji="0" lang="en-GB" sz="1400" b="0" i="0" u="none" strike="noStrike" kern="1200" cap="none" spc="0" normalizeH="0" baseline="0" noProof="0" dirty="0" err="1">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ork</a:t>
            </a: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 activities (other) [</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a:t>
            </a: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135]</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22" name="ZoneTexte 4">
            <a:extLst>
              <a:ext uri="{FF2B5EF4-FFF2-40B4-BE49-F238E27FC236}">
                <a16:creationId xmlns:a16="http://schemas.microsoft.com/office/drawing/2014/main" id="{4BC594A8-52E7-3874-FB61-AE28F6F678A9}"/>
              </a:ext>
            </a:extLst>
          </p:cNvPr>
          <p:cNvSpPr txBox="1"/>
          <p:nvPr/>
        </p:nvSpPr>
        <p:spPr>
          <a:xfrm>
            <a:off x="8469824" y="1266667"/>
            <a:ext cx="1748182" cy="338554"/>
          </a:xfrm>
          <a:prstGeom prst="rect">
            <a:avLst/>
          </a:prstGeom>
          <a:solidFill>
            <a:srgbClr val="92D050"/>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Informal </a:t>
            </a:r>
            <a:r>
              <a:rPr kumimoji="0" lang="fr-FR" sz="1600" b="0" i="0" u="none" strike="noStrike" kern="1200" cap="none" spc="0" normalizeH="0" baseline="0" noProof="0" dirty="0" err="1">
                <a:ln>
                  <a:noFill/>
                </a:ln>
                <a:solidFill>
                  <a:srgbClr val="000000">
                    <a:lumMod val="95000"/>
                    <a:lumOff val="5000"/>
                  </a:srgbClr>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sector</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 </a:t>
            </a:r>
          </a:p>
        </p:txBody>
      </p:sp>
      <p:sp>
        <p:nvSpPr>
          <p:cNvPr id="2" name="ZoneTexte 4">
            <a:extLst>
              <a:ext uri="{FF2B5EF4-FFF2-40B4-BE49-F238E27FC236}">
                <a16:creationId xmlns:a16="http://schemas.microsoft.com/office/drawing/2014/main" id="{65F7D267-A033-EA41-3728-1D5F101300B4}"/>
              </a:ext>
            </a:extLst>
          </p:cNvPr>
          <p:cNvSpPr txBox="1"/>
          <p:nvPr/>
        </p:nvSpPr>
        <p:spPr>
          <a:xfrm>
            <a:off x="10288516" y="912457"/>
            <a:ext cx="1815392" cy="984885"/>
          </a:xfrm>
          <a:prstGeom prst="rect">
            <a:avLst/>
          </a:prstGeom>
          <a:solidFill>
            <a:schemeClr val="bg1">
              <a:lumMod val="95000"/>
            </a:scheme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3005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Informal </a:t>
            </a:r>
            <a:r>
              <a:rPr kumimoji="0" lang="en-GB" b="1" i="0" u="none" strike="noStrike" kern="1200" cap="none" spc="0" normalizeH="0" baseline="0" noProof="0" dirty="0">
                <a:ln>
                  <a:noFill/>
                </a:ln>
                <a:solidFill>
                  <a:srgbClr val="23005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productive</a:t>
            </a:r>
            <a:r>
              <a:rPr kumimoji="0" lang="en-GB" sz="1400" b="1" i="0" u="none" strike="noStrike" kern="1200" cap="none" spc="0" normalizeH="0" baseline="0" noProof="0" dirty="0">
                <a:ln>
                  <a:noFill/>
                </a:ln>
                <a:solidFill>
                  <a:srgbClr val="23005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 activities </a:t>
            </a:r>
            <a:r>
              <a:rPr kumimoji="0" lang="en-GB" sz="1200" b="0" i="0" u="none" strike="noStrike" kern="1200" cap="none" spc="0" normalizeH="0" baseline="0" noProof="0" dirty="0">
                <a:ln>
                  <a:noFill/>
                </a:ln>
                <a:solidFill>
                  <a:srgbClr val="23005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(contribution to GDP)</a:t>
            </a:r>
            <a:endParaRPr kumimoji="0" lang="en-GB" sz="1400" b="0" i="0" u="none" strike="noStrike" kern="1200" cap="none" spc="0" normalizeH="0" baseline="0" noProof="0" dirty="0">
              <a:ln>
                <a:noFill/>
              </a:ln>
              <a:solidFill>
                <a:srgbClr val="23005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3" name="Rectangle 2">
            <a:extLst>
              <a:ext uri="{FF2B5EF4-FFF2-40B4-BE49-F238E27FC236}">
                <a16:creationId xmlns:a16="http://schemas.microsoft.com/office/drawing/2014/main" id="{F4A93208-9833-8BBF-37AB-221759075727}"/>
              </a:ext>
            </a:extLst>
          </p:cNvPr>
          <p:cNvSpPr/>
          <p:nvPr/>
        </p:nvSpPr>
        <p:spPr>
          <a:xfrm>
            <a:off x="1884362" y="1954012"/>
            <a:ext cx="2614174" cy="23579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8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rPr>
              <a:t>Headline indicators</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rPr>
              <a:t>% of informal employment</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rPr>
              <a:t>Prevalent forms of informality </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rPr>
              <a:t>Characteristics of workers in informal employment compared</a:t>
            </a:r>
            <a:r>
              <a:rPr kumimoji="0" lang="en-GB" sz="1500" b="0" i="0" u="none" strike="noStrike" kern="1200" cap="none" spc="0" normalizeH="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rPr>
              <a:t> to workers in formal employment</a:t>
            </a:r>
            <a:r>
              <a:rPr kumimoji="0" lang="en-GB" sz="15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rPr>
              <a:t> </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rPr>
              <a:t>Workers most at risk of having informal jobs</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36B65F68-33E8-154B-FBFC-B0C13CE15DBF}"/>
              </a:ext>
            </a:extLst>
          </p:cNvPr>
          <p:cNvSpPr/>
          <p:nvPr/>
        </p:nvSpPr>
        <p:spPr>
          <a:xfrm>
            <a:off x="4561593" y="1948790"/>
            <a:ext cx="1920487" cy="1231290"/>
          </a:xfrm>
          <a:prstGeom prst="rect">
            <a:avLst/>
          </a:prstGeom>
          <a:solidFill>
            <a:srgbClr val="037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8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rPr>
              <a:t>Partly informal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rPr>
              <a:t>Extent of undeclared earnings &amp; hours</a:t>
            </a: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412E6916-DFB4-49E3-7F0E-2E5FA2C44CA7}"/>
              </a:ext>
            </a:extLst>
          </p:cNvPr>
          <p:cNvSpPr/>
          <p:nvPr/>
        </p:nvSpPr>
        <p:spPr>
          <a:xfrm>
            <a:off x="6564607" y="1941488"/>
            <a:ext cx="1834703" cy="1238592"/>
          </a:xfrm>
          <a:prstGeom prst="rect">
            <a:avLst/>
          </a:prstGeom>
          <a:solidFill>
            <a:srgbClr val="037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8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rPr>
              <a:t>(other) </a:t>
            </a:r>
            <a:r>
              <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rPr>
              <a:t>Informal work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rPr>
              <a:t>Extent of informality among essential forms of work</a:t>
            </a: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C1AD4B50-A318-97B7-D710-08D31239C1E8}"/>
              </a:ext>
            </a:extLst>
          </p:cNvPr>
          <p:cNvSpPr/>
          <p:nvPr/>
        </p:nvSpPr>
        <p:spPr>
          <a:xfrm>
            <a:off x="1903484" y="3884183"/>
            <a:ext cx="6486383" cy="40912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Calibri" panose="020F0502020204030204" pitchFamily="34" charset="0"/>
                <a:cs typeface="Calibri" panose="020F0502020204030204" pitchFamily="34" charset="0"/>
              </a:rPr>
              <a:t>Session 3.1</a:t>
            </a:r>
            <a:endParaRPr lang="en-GB" dirty="0">
              <a:solidFill>
                <a:schemeClr val="tx1"/>
              </a:solidFill>
              <a:latin typeface="Calibri" panose="020F0502020204030204" pitchFamily="34" charset="0"/>
              <a:cs typeface="Calibri" panose="020F0502020204030204" pitchFamily="34" charset="0"/>
            </a:endParaRPr>
          </a:p>
        </p:txBody>
      </p:sp>
      <p:sp>
        <p:nvSpPr>
          <p:cNvPr id="30" name="ZoneTexte 5">
            <a:extLst>
              <a:ext uri="{FF2B5EF4-FFF2-40B4-BE49-F238E27FC236}">
                <a16:creationId xmlns:a16="http://schemas.microsoft.com/office/drawing/2014/main" id="{FE632176-3981-8F40-0E14-2CDAC0102CC0}"/>
              </a:ext>
            </a:extLst>
          </p:cNvPr>
          <p:cNvSpPr txBox="1"/>
          <p:nvPr/>
        </p:nvSpPr>
        <p:spPr>
          <a:xfrm>
            <a:off x="45682" y="4360337"/>
            <a:ext cx="1733646" cy="738664"/>
          </a:xfrm>
          <a:prstGeom prst="rect">
            <a:avLst/>
          </a:prstGeom>
          <a:solidFill>
            <a:schemeClr val="accent6">
              <a:lumMod val="75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rPr>
              <a:t>4. Working conditions </a:t>
            </a: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rPr>
              <a:t>&amp; productivity</a:t>
            </a:r>
          </a:p>
        </p:txBody>
      </p:sp>
      <p:sp>
        <p:nvSpPr>
          <p:cNvPr id="38" name="Rectangle 37">
            <a:extLst>
              <a:ext uri="{FF2B5EF4-FFF2-40B4-BE49-F238E27FC236}">
                <a16:creationId xmlns:a16="http://schemas.microsoft.com/office/drawing/2014/main" id="{98E07BE7-885A-1C15-4C6D-DE234426B9AC}"/>
              </a:ext>
            </a:extLst>
          </p:cNvPr>
          <p:cNvSpPr/>
          <p:nvPr/>
        </p:nvSpPr>
        <p:spPr>
          <a:xfrm>
            <a:off x="1875546" y="4374867"/>
            <a:ext cx="2622990" cy="781450"/>
          </a:xfrm>
          <a:prstGeom prst="rect">
            <a:avLst/>
          </a:prstGeom>
          <a:solidFill>
            <a:srgbClr val="037E7B"/>
          </a:solidFill>
          <a:ln>
            <a:solidFill>
              <a:srgbClr val="037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8000"/>
              </a:lnSpc>
              <a:spcBef>
                <a:spcPts val="0"/>
              </a:spcBef>
              <a:spcAft>
                <a:spcPts val="6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rPr>
              <a:t>Levels of protection</a:t>
            </a: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rPr>
              <a:t> </a:t>
            </a: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rPr>
              <a:t>(job related) </a:t>
            </a: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rPr>
              <a:t>&amp; </a:t>
            </a: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rPr>
              <a:t>working conditions </a:t>
            </a:r>
          </a:p>
        </p:txBody>
      </p:sp>
      <p:sp>
        <p:nvSpPr>
          <p:cNvPr id="37" name="ZoneTexte 5">
            <a:extLst>
              <a:ext uri="{FF2B5EF4-FFF2-40B4-BE49-F238E27FC236}">
                <a16:creationId xmlns:a16="http://schemas.microsoft.com/office/drawing/2014/main" id="{896B96F6-57DC-0E48-8FE4-1BE553E02A36}"/>
              </a:ext>
            </a:extLst>
          </p:cNvPr>
          <p:cNvSpPr txBox="1"/>
          <p:nvPr/>
        </p:nvSpPr>
        <p:spPr>
          <a:xfrm>
            <a:off x="1868585" y="5015637"/>
            <a:ext cx="2629951" cy="595997"/>
          </a:xfrm>
          <a:prstGeom prst="rect">
            <a:avLst/>
          </a:prstGeom>
          <a:solidFill>
            <a:srgbClr val="037E7B"/>
          </a:solidFill>
          <a:ln>
            <a:solidFill>
              <a:srgbClr val="037E7B"/>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lgn="ctr">
              <a:lnSpc>
                <a:spcPct val="108000"/>
              </a:lnSpc>
              <a:defRPr/>
            </a:pPr>
            <a:r>
              <a:rPr lang="en-GB" sz="1600" dirty="0">
                <a:solidFill>
                  <a:prstClr val="white"/>
                </a:solidFill>
                <a:latin typeface="Calibri" panose="020F0502020204030204" pitchFamily="34" charset="0"/>
                <a:ea typeface="Noto Sans" panose="020B0502040504020204" pitchFamily="34" charset="0"/>
                <a:sym typeface="Helvetica Neue"/>
              </a:rPr>
              <a:t>+ </a:t>
            </a:r>
            <a:r>
              <a:rPr lang="en-GB" sz="1500" b="0" dirty="0">
                <a:solidFill>
                  <a:prstClr val="white"/>
                </a:solidFill>
                <a:latin typeface="Calibri" panose="020F0502020204030204" pitchFamily="34" charset="0"/>
                <a:ea typeface="Noto Sans" panose="020B0502040504020204" pitchFamily="34" charset="0"/>
                <a:sym typeface="Helvetica Neue"/>
              </a:rPr>
              <a:t>Levels of protection &amp; vulnerability within households</a:t>
            </a:r>
            <a:endParaRPr kumimoji="0" lang="en-GB" sz="15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endParaRPr>
          </a:p>
        </p:txBody>
      </p:sp>
      <p:sp>
        <p:nvSpPr>
          <p:cNvPr id="46" name="ZoneTexte 5">
            <a:extLst>
              <a:ext uri="{FF2B5EF4-FFF2-40B4-BE49-F238E27FC236}">
                <a16:creationId xmlns:a16="http://schemas.microsoft.com/office/drawing/2014/main" id="{CAE76D0D-55E3-DE47-B1F0-EC2F01AB6B53}"/>
              </a:ext>
            </a:extLst>
          </p:cNvPr>
          <p:cNvSpPr txBox="1"/>
          <p:nvPr/>
        </p:nvSpPr>
        <p:spPr>
          <a:xfrm>
            <a:off x="1864792" y="5640020"/>
            <a:ext cx="2629951" cy="611834"/>
          </a:xfrm>
          <a:prstGeom prst="rect">
            <a:avLst/>
          </a:prstGeom>
          <a:solidFill>
            <a:srgbClr val="037E7B"/>
          </a:solidFill>
          <a:ln>
            <a:solidFill>
              <a:srgbClr val="037E7B"/>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lvl="0" algn="ctr">
              <a:lnSpc>
                <a:spcPct val="108000"/>
              </a:lnSpc>
              <a:defRPr/>
            </a:pPr>
            <a:r>
              <a:rPr lang="en-GB" sz="1600" b="0" dirty="0">
                <a:solidFill>
                  <a:prstClr val="white"/>
                </a:solidFill>
                <a:latin typeface="Calibri" panose="020F0502020204030204" pitchFamily="34" charset="0"/>
                <a:ea typeface="Noto Sans" panose="020B0502040504020204" pitchFamily="34" charset="0"/>
                <a:sym typeface="Helvetica Neue"/>
              </a:rPr>
              <a:t>Legal &amp; institutional framework</a:t>
            </a:r>
          </a:p>
        </p:txBody>
      </p:sp>
      <p:sp>
        <p:nvSpPr>
          <p:cNvPr id="52" name="ZoneTexte 5">
            <a:extLst>
              <a:ext uri="{FF2B5EF4-FFF2-40B4-BE49-F238E27FC236}">
                <a16:creationId xmlns:a16="http://schemas.microsoft.com/office/drawing/2014/main" id="{F36DDC4C-115F-162E-6FCB-E6D3C0231538}"/>
              </a:ext>
            </a:extLst>
          </p:cNvPr>
          <p:cNvSpPr txBox="1"/>
          <p:nvPr/>
        </p:nvSpPr>
        <p:spPr>
          <a:xfrm>
            <a:off x="8464697" y="1948790"/>
            <a:ext cx="1818694" cy="738664"/>
          </a:xfrm>
          <a:prstGeom prst="rect">
            <a:avLst/>
          </a:prstGeom>
          <a:solidFill>
            <a:schemeClr val="accent6">
              <a:lumMod val="60000"/>
              <a:lumOff val="40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R="0" lvl="0" algn="l" defTabSz="914400" rtl="0" eaLnBrk="1" fontAlgn="auto" latinLnBrk="0" hangingPunct="1">
              <a:lnSpc>
                <a:spcPct val="100000"/>
              </a:lnSpc>
              <a:spcBef>
                <a:spcPts val="0"/>
              </a:spcBef>
              <a:spcAft>
                <a:spcPts val="0"/>
              </a:spcAft>
              <a:buClrTx/>
              <a:buSzTx/>
              <a:tabLst/>
              <a:defRPr/>
            </a:pPr>
            <a: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Noto Sans" panose="020B0502040504020204" pitchFamily="34" charset="0"/>
                <a:sym typeface="Helvetica Neue"/>
              </a:rPr>
              <a:t>Extent of informality of </a:t>
            </a:r>
            <a:r>
              <a:rPr lang="en-GB" sz="1400" b="0" dirty="0">
                <a:solidFill>
                  <a:schemeClr val="tx1"/>
                </a:solidFill>
                <a:latin typeface="Calibri" panose="020F0502020204030204" pitchFamily="34" charset="0"/>
                <a:ea typeface="Noto Sans" panose="020B0502040504020204" pitchFamily="34" charset="0"/>
                <a:sym typeface="Helvetica Neue"/>
              </a:rPr>
              <a:t>economic units</a:t>
            </a:r>
          </a:p>
          <a:p>
            <a:pPr marR="0" lvl="0" algn="l"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Noto Sans" panose="020B0502040504020204" pitchFamily="34" charset="0"/>
              <a:sym typeface="Helvetica Neue"/>
            </a:endParaRPr>
          </a:p>
        </p:txBody>
      </p:sp>
      <p:sp>
        <p:nvSpPr>
          <p:cNvPr id="53" name="ZoneTexte 5">
            <a:extLst>
              <a:ext uri="{FF2B5EF4-FFF2-40B4-BE49-F238E27FC236}">
                <a16:creationId xmlns:a16="http://schemas.microsoft.com/office/drawing/2014/main" id="{98D0B67D-00AB-BEA7-EBB8-B6F2BD9ACC93}"/>
              </a:ext>
            </a:extLst>
          </p:cNvPr>
          <p:cNvSpPr txBox="1"/>
          <p:nvPr/>
        </p:nvSpPr>
        <p:spPr>
          <a:xfrm>
            <a:off x="8469822" y="2761042"/>
            <a:ext cx="1818694" cy="738664"/>
          </a:xfrm>
          <a:prstGeom prst="rect">
            <a:avLst/>
          </a:prstGeom>
          <a:solidFill>
            <a:schemeClr val="accent6">
              <a:lumMod val="60000"/>
              <a:lumOff val="40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a:defRPr/>
            </a:pPr>
            <a:r>
              <a:rPr lang="en-GB" sz="1400" b="0" dirty="0">
                <a:solidFill>
                  <a:schemeClr val="tx1"/>
                </a:solidFill>
                <a:latin typeface="Calibri" panose="020F0502020204030204" pitchFamily="34" charset="0"/>
                <a:ea typeface="Noto Sans" panose="020B0502040504020204" pitchFamily="34" charset="0"/>
                <a:sym typeface="Helvetica Neue"/>
              </a:rPr>
              <a:t>Characteristics of informal economic units &amp; owners</a:t>
            </a:r>
          </a:p>
        </p:txBody>
      </p:sp>
      <p:sp>
        <p:nvSpPr>
          <p:cNvPr id="54" name="ZoneTexte 5">
            <a:extLst>
              <a:ext uri="{FF2B5EF4-FFF2-40B4-BE49-F238E27FC236}">
                <a16:creationId xmlns:a16="http://schemas.microsoft.com/office/drawing/2014/main" id="{8F9A7241-2CF9-9C53-0DE6-BA9532A5C4F5}"/>
              </a:ext>
            </a:extLst>
          </p:cNvPr>
          <p:cNvSpPr txBox="1"/>
          <p:nvPr/>
        </p:nvSpPr>
        <p:spPr>
          <a:xfrm>
            <a:off x="8469822" y="3573294"/>
            <a:ext cx="1818694" cy="738664"/>
          </a:xfrm>
          <a:prstGeom prst="rect">
            <a:avLst/>
          </a:prstGeom>
          <a:solidFill>
            <a:schemeClr val="accent6">
              <a:lumMod val="60000"/>
              <a:lumOff val="40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Noto Sans" panose="020B0502040504020204" pitchFamily="34" charset="0"/>
                <a:sym typeface="Helvetica Neue"/>
              </a:rPr>
              <a:t>Economic units &amp; owners most at risk of operating</a:t>
            </a:r>
            <a:r>
              <a:rPr kumimoji="0" lang="en-GB" sz="1400" b="0" i="0" u="none" strike="noStrike" kern="1200" cap="none" spc="0" normalizeH="0" noProof="0" dirty="0">
                <a:ln>
                  <a:noFill/>
                </a:ln>
                <a:solidFill>
                  <a:schemeClr val="tx1"/>
                </a:solidFill>
                <a:effectLst/>
                <a:uLnTx/>
                <a:uFillTx/>
                <a:latin typeface="Calibri" panose="020F0502020204030204" pitchFamily="34" charset="0"/>
                <a:ea typeface="Noto Sans" panose="020B0502040504020204" pitchFamily="34" charset="0"/>
                <a:sym typeface="Helvetica Neue"/>
              </a:rPr>
              <a:t> informally</a:t>
            </a:r>
            <a:endPar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Noto Sans" panose="020B0502040504020204" pitchFamily="34" charset="0"/>
              <a:sym typeface="Helvetica Neue"/>
            </a:endParaRPr>
          </a:p>
        </p:txBody>
      </p:sp>
      <p:sp>
        <p:nvSpPr>
          <p:cNvPr id="55" name="ZoneTexte 5">
            <a:extLst>
              <a:ext uri="{FF2B5EF4-FFF2-40B4-BE49-F238E27FC236}">
                <a16:creationId xmlns:a16="http://schemas.microsoft.com/office/drawing/2014/main" id="{F524AC4E-ABAC-BE80-FB31-0CB672FA8F28}"/>
              </a:ext>
            </a:extLst>
          </p:cNvPr>
          <p:cNvSpPr txBox="1"/>
          <p:nvPr/>
        </p:nvSpPr>
        <p:spPr>
          <a:xfrm>
            <a:off x="8464697" y="4396153"/>
            <a:ext cx="1818694" cy="738664"/>
          </a:xfrm>
          <a:prstGeom prst="rect">
            <a:avLst/>
          </a:prstGeom>
          <a:solidFill>
            <a:schemeClr val="accent6">
              <a:lumMod val="60000"/>
              <a:lumOff val="40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ea typeface="Noto Sans" panose="020B0502040504020204" pitchFamily="34" charset="0"/>
                <a:sym typeface="Helvetica Neue"/>
              </a:rPr>
              <a:t>Productivity &amp; eco performance; underlying factors</a:t>
            </a:r>
            <a:endPar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Noto Sans" panose="020B0502040504020204" pitchFamily="34" charset="0"/>
              <a:sym typeface="Helvetica Neue"/>
            </a:endParaRPr>
          </a:p>
        </p:txBody>
      </p:sp>
      <p:sp>
        <p:nvSpPr>
          <p:cNvPr id="35" name="Flèche : chevron 11">
            <a:extLst>
              <a:ext uri="{FF2B5EF4-FFF2-40B4-BE49-F238E27FC236}">
                <a16:creationId xmlns:a16="http://schemas.microsoft.com/office/drawing/2014/main" id="{329941F7-DA95-404C-934D-ADBF464C0ED3}"/>
              </a:ext>
            </a:extLst>
          </p:cNvPr>
          <p:cNvSpPr/>
          <p:nvPr/>
        </p:nvSpPr>
        <p:spPr>
          <a:xfrm>
            <a:off x="10129393" y="1119020"/>
            <a:ext cx="247734" cy="256354"/>
          </a:xfrm>
          <a:prstGeom prst="chevron">
            <a:avLst/>
          </a:prstGeom>
          <a:solidFill>
            <a:srgbClr val="0246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230050"/>
              </a:solidFill>
              <a:effectLst/>
              <a:uLnTx/>
              <a:uFillTx/>
              <a:latin typeface="Calibri" panose="020F0502020204030204" pitchFamily="34" charset="0"/>
              <a:ea typeface="Noto Sans" panose="020B0502040504020204" pitchFamily="34" charset="0"/>
              <a:cs typeface="Calibri" panose="020F0502020204030204" pitchFamily="34" charset="0"/>
            </a:endParaRPr>
          </a:p>
        </p:txBody>
      </p:sp>
      <p:sp>
        <p:nvSpPr>
          <p:cNvPr id="56" name="ZoneTexte 5">
            <a:extLst>
              <a:ext uri="{FF2B5EF4-FFF2-40B4-BE49-F238E27FC236}">
                <a16:creationId xmlns:a16="http://schemas.microsoft.com/office/drawing/2014/main" id="{50179ECD-C1C3-72FB-F0C7-F878A93812FE}"/>
              </a:ext>
            </a:extLst>
          </p:cNvPr>
          <p:cNvSpPr txBox="1"/>
          <p:nvPr/>
        </p:nvSpPr>
        <p:spPr>
          <a:xfrm>
            <a:off x="10348778" y="1959860"/>
            <a:ext cx="1733646" cy="523220"/>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R="0" lvl="0" algn="l" defTabSz="914400" rtl="0" eaLnBrk="1" fontAlgn="auto" latinLnBrk="0" hangingPunct="1">
              <a:lnSpc>
                <a:spcPct val="100000"/>
              </a:lnSpc>
              <a:spcBef>
                <a:spcPts val="0"/>
              </a:spcBef>
              <a:spcAft>
                <a:spcPts val="0"/>
              </a:spcAft>
              <a:buClrTx/>
              <a:buSzTx/>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rPr>
              <a:t>Contribution to GDP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endParaRPr>
          </a:p>
        </p:txBody>
      </p:sp>
      <p:sp>
        <p:nvSpPr>
          <p:cNvPr id="26" name="Rectangle 25">
            <a:extLst>
              <a:ext uri="{FF2B5EF4-FFF2-40B4-BE49-F238E27FC236}">
                <a16:creationId xmlns:a16="http://schemas.microsoft.com/office/drawing/2014/main" id="{635BE54E-CF5D-C7C7-E261-02B58BB75C84}"/>
              </a:ext>
            </a:extLst>
          </p:cNvPr>
          <p:cNvSpPr/>
          <p:nvPr/>
        </p:nvSpPr>
        <p:spPr>
          <a:xfrm>
            <a:off x="8427162" y="1941488"/>
            <a:ext cx="3640416" cy="2357946"/>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marR="0" lvl="0" indent="-285750" defTabSz="914400" rtl="0" eaLnBrk="1" fontAlgn="auto" latinLnBrk="0" hangingPunct="1">
              <a:lnSpc>
                <a:spcPct val="108000"/>
              </a:lnSpc>
              <a:spcBef>
                <a:spcPts val="0"/>
              </a:spcBef>
              <a:spcAft>
                <a:spcPts val="0"/>
              </a:spcAft>
              <a:buClr>
                <a:srgbClr val="FF0000"/>
              </a:buClr>
              <a:buSzPct val="80000"/>
              <a:buFont typeface="Wingdings 3" panose="05040102010807070707" pitchFamily="18" charset="2"/>
              <a:buChar char="u"/>
              <a:tabLst/>
              <a:defRPr/>
            </a:pPr>
            <a:r>
              <a:rPr kumimoji="0" lang="fr-FR" sz="16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If times </a:t>
            </a:r>
            <a:r>
              <a:rPr kumimoji="0" lang="fr-FR" sz="1600" b="0" i="0" u="none" strike="noStrike" kern="120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allows</a:t>
            </a:r>
            <a:r>
              <a:rPr kumimoji="0" lang="fr-FR" sz="16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a:t>
            </a:r>
            <a:r>
              <a:rPr lang="fr-FR" sz="1600" dirty="0">
                <a:solidFill>
                  <a:schemeClr val="tx1"/>
                </a:solidFill>
                <a:latin typeface="Calibri" panose="020F0502020204030204" pitchFamily="34" charset="0"/>
                <a:cs typeface="Calibri" panose="020F0502020204030204" pitchFamily="34" charset="0"/>
              </a:rPr>
              <a:t>quick </a:t>
            </a:r>
            <a:r>
              <a:rPr lang="fr-FR" sz="1600" dirty="0" err="1">
                <a:solidFill>
                  <a:schemeClr val="tx1"/>
                </a:solidFill>
                <a:latin typeface="Calibri" panose="020F0502020204030204" pitchFamily="34" charset="0"/>
                <a:cs typeface="Calibri" panose="020F0502020204030204" pitchFamily="34" charset="0"/>
              </a:rPr>
              <a:t>presentation</a:t>
            </a:r>
            <a:r>
              <a:rPr lang="fr-FR" sz="1600" dirty="0">
                <a:solidFill>
                  <a:schemeClr val="tx1"/>
                </a:solidFill>
                <a:latin typeface="Calibri" panose="020F0502020204030204" pitchFamily="34" charset="0"/>
                <a:cs typeface="Calibri" panose="020F0502020204030204" pitchFamily="34" charset="0"/>
              </a:rPr>
              <a:t> of the </a:t>
            </a:r>
            <a:r>
              <a:rPr lang="fr-FR" sz="1600" dirty="0" err="1">
                <a:solidFill>
                  <a:schemeClr val="tx1"/>
                </a:solidFill>
                <a:latin typeface="Calibri" panose="020F0502020204030204" pitchFamily="34" charset="0"/>
                <a:cs typeface="Calibri" panose="020F0502020204030204" pitchFamily="34" charset="0"/>
              </a:rPr>
              <a:t>indicators</a:t>
            </a:r>
            <a:r>
              <a:rPr lang="fr-FR" sz="1600" dirty="0">
                <a:solidFill>
                  <a:schemeClr val="tx1"/>
                </a:solidFill>
                <a:latin typeface="Calibri" panose="020F0502020204030204" pitchFamily="34" charset="0"/>
                <a:cs typeface="Calibri" panose="020F0502020204030204" pitchFamily="34" charset="0"/>
              </a:rPr>
              <a:t> </a:t>
            </a:r>
            <a:r>
              <a:rPr lang="fr-FR" sz="1600" dirty="0" err="1">
                <a:solidFill>
                  <a:schemeClr val="tx1"/>
                </a:solidFill>
                <a:latin typeface="Calibri" panose="020F0502020204030204" pitchFamily="34" charset="0"/>
                <a:cs typeface="Calibri" panose="020F0502020204030204" pitchFamily="34" charset="0"/>
              </a:rPr>
              <a:t>recommended</a:t>
            </a:r>
            <a:r>
              <a:rPr lang="fr-FR" sz="1600" dirty="0">
                <a:solidFill>
                  <a:schemeClr val="tx1"/>
                </a:solidFill>
                <a:latin typeface="Calibri" panose="020F0502020204030204" pitchFamily="34" charset="0"/>
                <a:cs typeface="Calibri" panose="020F0502020204030204" pitchFamily="34" charset="0"/>
              </a:rPr>
              <a:t> in the </a:t>
            </a:r>
            <a:r>
              <a:rPr lang="fr-FR" sz="1600" dirty="0" err="1">
                <a:solidFill>
                  <a:schemeClr val="tx1"/>
                </a:solidFill>
                <a:latin typeface="Calibri" panose="020F0502020204030204" pitchFamily="34" charset="0"/>
                <a:cs typeface="Calibri" panose="020F0502020204030204" pitchFamily="34" charset="0"/>
              </a:rPr>
              <a:t>resolution</a:t>
            </a:r>
            <a:r>
              <a:rPr lang="fr-FR" sz="1600" dirty="0">
                <a:solidFill>
                  <a:schemeClr val="tx1"/>
                </a:solidFill>
                <a:latin typeface="Calibri" panose="020F0502020204030204" pitchFamily="34" charset="0"/>
                <a:cs typeface="Calibri" panose="020F0502020204030204" pitchFamily="34" charset="0"/>
              </a:rPr>
              <a:t> </a:t>
            </a:r>
            <a:r>
              <a:rPr lang="fr-FR" sz="1600" dirty="0" err="1">
                <a:solidFill>
                  <a:schemeClr val="tx1"/>
                </a:solidFill>
                <a:latin typeface="Calibri" panose="020F0502020204030204" pitchFamily="34" charset="0"/>
                <a:cs typeface="Calibri" panose="020F0502020204030204" pitchFamily="34" charset="0"/>
              </a:rPr>
              <a:t>concerning</a:t>
            </a:r>
            <a:r>
              <a:rPr lang="fr-FR" sz="1600" dirty="0">
                <a:solidFill>
                  <a:schemeClr val="tx1"/>
                </a:solidFill>
                <a:latin typeface="Calibri" panose="020F0502020204030204" pitchFamily="34" charset="0"/>
                <a:cs typeface="Calibri" panose="020F0502020204030204" pitchFamily="34" charset="0"/>
              </a:rPr>
              <a:t> </a:t>
            </a:r>
            <a:r>
              <a:rPr lang="fr-FR" sz="1600" dirty="0" err="1">
                <a:solidFill>
                  <a:schemeClr val="tx1"/>
                </a:solidFill>
                <a:latin typeface="Calibri" panose="020F0502020204030204" pitchFamily="34" charset="0"/>
                <a:cs typeface="Calibri" panose="020F0502020204030204" pitchFamily="34" charset="0"/>
              </a:rPr>
              <a:t>statistics</a:t>
            </a:r>
            <a:r>
              <a:rPr lang="fr-FR" sz="1600" dirty="0">
                <a:solidFill>
                  <a:schemeClr val="tx1"/>
                </a:solidFill>
                <a:latin typeface="Calibri" panose="020F0502020204030204" pitchFamily="34" charset="0"/>
                <a:cs typeface="Calibri" panose="020F0502020204030204" pitchFamily="34" charset="0"/>
              </a:rPr>
              <a:t> on the </a:t>
            </a:r>
            <a:r>
              <a:rPr lang="fr-FR" sz="1600" dirty="0" err="1">
                <a:solidFill>
                  <a:schemeClr val="tx1"/>
                </a:solidFill>
                <a:latin typeface="Calibri" panose="020F0502020204030204" pitchFamily="34" charset="0"/>
                <a:cs typeface="Calibri" panose="020F0502020204030204" pitchFamily="34" charset="0"/>
              </a:rPr>
              <a:t>informal</a:t>
            </a:r>
            <a:r>
              <a:rPr lang="fr-FR" sz="1600" dirty="0">
                <a:solidFill>
                  <a:schemeClr val="tx1"/>
                </a:solidFill>
                <a:latin typeface="Calibri" panose="020F0502020204030204" pitchFamily="34" charset="0"/>
                <a:cs typeface="Calibri" panose="020F0502020204030204" pitchFamily="34" charset="0"/>
              </a:rPr>
              <a:t> </a:t>
            </a:r>
            <a:r>
              <a:rPr lang="fr-FR" sz="1600" dirty="0" err="1">
                <a:solidFill>
                  <a:schemeClr val="tx1"/>
                </a:solidFill>
                <a:latin typeface="Calibri" panose="020F0502020204030204" pitchFamily="34" charset="0"/>
                <a:cs typeface="Calibri" panose="020F0502020204030204" pitchFamily="34" charset="0"/>
              </a:rPr>
              <a:t>economy</a:t>
            </a:r>
            <a:endParaRPr lang="fr-FR" sz="1600" dirty="0">
              <a:solidFill>
                <a:schemeClr val="tx1"/>
              </a:solidFill>
              <a:latin typeface="Calibri" panose="020F050202020403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3838C6DB-0A0F-D11B-A31D-D5DD41C1BC86}"/>
              </a:ext>
            </a:extLst>
          </p:cNvPr>
          <p:cNvSpPr/>
          <p:nvPr/>
        </p:nvSpPr>
        <p:spPr>
          <a:xfrm>
            <a:off x="1842486" y="4859090"/>
            <a:ext cx="2696976" cy="409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Calibri" panose="020F0502020204030204" pitchFamily="34" charset="0"/>
                <a:cs typeface="Calibri" panose="020F0502020204030204" pitchFamily="34" charset="0"/>
              </a:rPr>
              <a:t>Session 3.2</a:t>
            </a:r>
            <a:endParaRPr lang="en-GB" dirty="0">
              <a:solidFill>
                <a:schemeClr val="tx1"/>
              </a:solidFill>
              <a:latin typeface="Calibri" panose="020F0502020204030204" pitchFamily="34" charset="0"/>
              <a:cs typeface="Calibri" panose="020F0502020204030204" pitchFamily="34" charset="0"/>
            </a:endParaRPr>
          </a:p>
        </p:txBody>
      </p:sp>
      <p:sp>
        <p:nvSpPr>
          <p:cNvPr id="17" name="Arrow: Striped Right 16">
            <a:extLst>
              <a:ext uri="{FF2B5EF4-FFF2-40B4-BE49-F238E27FC236}">
                <a16:creationId xmlns:a16="http://schemas.microsoft.com/office/drawing/2014/main" id="{8D2D5DD6-D76F-4F79-446F-8E0B1BD90EE8}"/>
              </a:ext>
            </a:extLst>
          </p:cNvPr>
          <p:cNvSpPr/>
          <p:nvPr/>
        </p:nvSpPr>
        <p:spPr>
          <a:xfrm>
            <a:off x="4561593" y="4774949"/>
            <a:ext cx="3735316" cy="1077372"/>
          </a:xfrm>
          <a:prstGeom prst="stripedRightArrow">
            <a:avLst/>
          </a:prstGeom>
          <a:solidFill>
            <a:srgbClr val="037E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BFD1C6D9-CFAF-05C1-32CB-69084A42EE4D}"/>
              </a:ext>
            </a:extLst>
          </p:cNvPr>
          <p:cNvSpPr/>
          <p:nvPr/>
        </p:nvSpPr>
        <p:spPr>
          <a:xfrm>
            <a:off x="1855394" y="5968131"/>
            <a:ext cx="2639349" cy="409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Calibri" panose="020F0502020204030204" pitchFamily="34" charset="0"/>
                <a:cs typeface="Calibri" panose="020F0502020204030204" pitchFamily="34" charset="0"/>
              </a:rPr>
              <a:t>Session 3.3</a:t>
            </a:r>
            <a:endParaRPr lang="en-GB" dirty="0">
              <a:solidFill>
                <a:schemeClr val="tx1"/>
              </a:solidFill>
              <a:latin typeface="Calibri" panose="020F0502020204030204" pitchFamily="34" charset="0"/>
              <a:cs typeface="Calibri" panose="020F0502020204030204" pitchFamily="34" charset="0"/>
            </a:endParaRPr>
          </a:p>
        </p:txBody>
      </p:sp>
      <p:sp>
        <p:nvSpPr>
          <p:cNvPr id="15" name="ZoneTexte 5">
            <a:extLst>
              <a:ext uri="{FF2B5EF4-FFF2-40B4-BE49-F238E27FC236}">
                <a16:creationId xmlns:a16="http://schemas.microsoft.com/office/drawing/2014/main" id="{F061B78A-EA93-F052-3FE7-B44541758166}"/>
              </a:ext>
            </a:extLst>
          </p:cNvPr>
          <p:cNvSpPr txBox="1"/>
          <p:nvPr/>
        </p:nvSpPr>
        <p:spPr>
          <a:xfrm>
            <a:off x="30937" y="1958771"/>
            <a:ext cx="1733646" cy="738664"/>
          </a:xfrm>
          <a:prstGeom prst="rect">
            <a:avLst/>
          </a:prstGeom>
          <a:solidFill>
            <a:schemeClr val="accent6">
              <a:lumMod val="75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172044" marR="0" lvl="0" indent="-172044" algn="l" defTabSz="914400" rtl="0" eaLnBrk="1" fontAlgn="auto" latinLnBrk="0" hangingPunct="1">
              <a:lnSpc>
                <a:spcPct val="100000"/>
              </a:lnSpc>
              <a:spcBef>
                <a:spcPts val="0"/>
              </a:spcBef>
              <a:spcAft>
                <a:spcPts val="0"/>
              </a:spcAft>
              <a:buClrTx/>
              <a:buSzTx/>
              <a:buFontTx/>
              <a:buAutoNum type="arabicPeriod"/>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rPr>
              <a:t>Extent of informality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endParaRPr>
          </a:p>
        </p:txBody>
      </p:sp>
      <p:sp>
        <p:nvSpPr>
          <p:cNvPr id="19" name="ZoneTexte 5">
            <a:extLst>
              <a:ext uri="{FF2B5EF4-FFF2-40B4-BE49-F238E27FC236}">
                <a16:creationId xmlns:a16="http://schemas.microsoft.com/office/drawing/2014/main" id="{9131F831-FFEB-A707-C860-6B82ECC45822}"/>
              </a:ext>
            </a:extLst>
          </p:cNvPr>
          <p:cNvSpPr txBox="1"/>
          <p:nvPr/>
        </p:nvSpPr>
        <p:spPr>
          <a:xfrm>
            <a:off x="50908" y="2761042"/>
            <a:ext cx="1733646" cy="738664"/>
          </a:xfrm>
          <a:prstGeom prst="rect">
            <a:avLst/>
          </a:prstGeom>
          <a:solidFill>
            <a:schemeClr val="accent6">
              <a:lumMod val="75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136202" marR="0" lvl="0" indent="-136202"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rPr>
              <a:t>2. Composition of informality</a:t>
            </a:r>
          </a:p>
          <a:p>
            <a:pPr marL="136202" marR="0" lvl="0" indent="-136202"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endParaRPr>
          </a:p>
        </p:txBody>
      </p:sp>
      <p:sp>
        <p:nvSpPr>
          <p:cNvPr id="23" name="ZoneTexte 5">
            <a:extLst>
              <a:ext uri="{FF2B5EF4-FFF2-40B4-BE49-F238E27FC236}">
                <a16:creationId xmlns:a16="http://schemas.microsoft.com/office/drawing/2014/main" id="{C6C4325D-EC49-56E8-A811-9F22725B750B}"/>
              </a:ext>
            </a:extLst>
          </p:cNvPr>
          <p:cNvSpPr txBox="1"/>
          <p:nvPr/>
        </p:nvSpPr>
        <p:spPr>
          <a:xfrm>
            <a:off x="50908" y="3573294"/>
            <a:ext cx="1733646" cy="738664"/>
          </a:xfrm>
          <a:prstGeom prst="rect">
            <a:avLst/>
          </a:prstGeom>
          <a:solidFill>
            <a:schemeClr val="accent6">
              <a:lumMod val="75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rPr>
              <a:t>3. Exposure to informality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endParaRPr>
          </a:p>
        </p:txBody>
      </p:sp>
      <p:sp>
        <p:nvSpPr>
          <p:cNvPr id="24" name="ZoneTexte 4">
            <a:extLst>
              <a:ext uri="{FF2B5EF4-FFF2-40B4-BE49-F238E27FC236}">
                <a16:creationId xmlns:a16="http://schemas.microsoft.com/office/drawing/2014/main" id="{D13AE705-91A9-A163-F4C5-AE855987B81A}"/>
              </a:ext>
            </a:extLst>
          </p:cNvPr>
          <p:cNvSpPr txBox="1"/>
          <p:nvPr/>
        </p:nvSpPr>
        <p:spPr>
          <a:xfrm>
            <a:off x="1963965" y="1266620"/>
            <a:ext cx="2487791" cy="492443"/>
          </a:xfrm>
          <a:prstGeom prst="rect">
            <a:avLst/>
          </a:prstGeom>
          <a:solidFill>
            <a:schemeClr val="accent6">
              <a:lumMod val="75000"/>
            </a:scheme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Informal employment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[§§128-133]</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25" name="ZoneTexte 5">
            <a:extLst>
              <a:ext uri="{FF2B5EF4-FFF2-40B4-BE49-F238E27FC236}">
                <a16:creationId xmlns:a16="http://schemas.microsoft.com/office/drawing/2014/main" id="{28E8547D-CC55-62C7-19E4-17EC206A7694}"/>
              </a:ext>
            </a:extLst>
          </p:cNvPr>
          <p:cNvSpPr txBox="1"/>
          <p:nvPr/>
        </p:nvSpPr>
        <p:spPr>
          <a:xfrm>
            <a:off x="30937" y="1958771"/>
            <a:ext cx="1733646" cy="738664"/>
          </a:xfrm>
          <a:prstGeom prst="rect">
            <a:avLst/>
          </a:prstGeom>
          <a:solidFill>
            <a:schemeClr val="accent6">
              <a:lumMod val="75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172044" marR="0" lvl="0" indent="-172044" algn="l" defTabSz="914400" rtl="0" eaLnBrk="1" fontAlgn="auto" latinLnBrk="0" hangingPunct="1">
              <a:lnSpc>
                <a:spcPct val="100000"/>
              </a:lnSpc>
              <a:spcBef>
                <a:spcPts val="0"/>
              </a:spcBef>
              <a:spcAft>
                <a:spcPts val="0"/>
              </a:spcAft>
              <a:buClrTx/>
              <a:buSzTx/>
              <a:buFontTx/>
              <a:buAutoNum type="arabicPeriod"/>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rPr>
              <a:t>Extent of informality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endParaRPr>
          </a:p>
        </p:txBody>
      </p:sp>
      <p:sp>
        <p:nvSpPr>
          <p:cNvPr id="27" name="ZoneTexte 4">
            <a:extLst>
              <a:ext uri="{FF2B5EF4-FFF2-40B4-BE49-F238E27FC236}">
                <a16:creationId xmlns:a16="http://schemas.microsoft.com/office/drawing/2014/main" id="{317C06C5-D7C3-E5A0-6AA4-93633950316C}"/>
              </a:ext>
            </a:extLst>
          </p:cNvPr>
          <p:cNvSpPr txBox="1"/>
          <p:nvPr/>
        </p:nvSpPr>
        <p:spPr>
          <a:xfrm>
            <a:off x="4572101" y="1273597"/>
            <a:ext cx="1914993" cy="523220"/>
          </a:xfrm>
          <a:prstGeom prst="rect">
            <a:avLst/>
          </a:prstGeom>
          <a:solidFill>
            <a:schemeClr val="accent6">
              <a:lumMod val="75000"/>
            </a:scheme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Partly informal activities </a:t>
            </a: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[§134]</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28" name="ZoneTexte 4">
            <a:extLst>
              <a:ext uri="{FF2B5EF4-FFF2-40B4-BE49-F238E27FC236}">
                <a16:creationId xmlns:a16="http://schemas.microsoft.com/office/drawing/2014/main" id="{D018CED7-BCCE-860C-8541-1F943BB47E57}"/>
              </a:ext>
            </a:extLst>
          </p:cNvPr>
          <p:cNvSpPr txBox="1"/>
          <p:nvPr/>
        </p:nvSpPr>
        <p:spPr>
          <a:xfrm>
            <a:off x="6569621" y="1273597"/>
            <a:ext cx="1786792" cy="523220"/>
          </a:xfrm>
          <a:prstGeom prst="rect">
            <a:avLst/>
          </a:prstGeom>
          <a:solidFill>
            <a:schemeClr val="accent6">
              <a:lumMod val="75000"/>
            </a:scheme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W</a:t>
            </a:r>
            <a:r>
              <a:rPr kumimoji="0" lang="en-GB" sz="1400" b="0" i="0" u="none" strike="noStrike" kern="1200" cap="none" spc="0" normalizeH="0" baseline="0" noProof="0" dirty="0" err="1">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ork</a:t>
            </a: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 activities (other) [</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a:t>
            </a: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135]</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33" name="ZoneTexte 5">
            <a:extLst>
              <a:ext uri="{FF2B5EF4-FFF2-40B4-BE49-F238E27FC236}">
                <a16:creationId xmlns:a16="http://schemas.microsoft.com/office/drawing/2014/main" id="{15271229-2A6D-0A4C-0234-9B6C6284542A}"/>
              </a:ext>
            </a:extLst>
          </p:cNvPr>
          <p:cNvSpPr txBox="1"/>
          <p:nvPr/>
        </p:nvSpPr>
        <p:spPr>
          <a:xfrm>
            <a:off x="45682" y="4360337"/>
            <a:ext cx="1733646" cy="738664"/>
          </a:xfrm>
          <a:prstGeom prst="rect">
            <a:avLst/>
          </a:prstGeom>
          <a:solidFill>
            <a:schemeClr val="accent6">
              <a:lumMod val="75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rPr>
              <a:t>4. Working conditions </a:t>
            </a: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rPr>
              <a:t>&amp; productivity</a:t>
            </a:r>
          </a:p>
        </p:txBody>
      </p:sp>
      <p:sp>
        <p:nvSpPr>
          <p:cNvPr id="34" name="ZoneTexte 4">
            <a:extLst>
              <a:ext uri="{FF2B5EF4-FFF2-40B4-BE49-F238E27FC236}">
                <a16:creationId xmlns:a16="http://schemas.microsoft.com/office/drawing/2014/main" id="{51BD11D3-6979-B331-3322-BEBB950FC525}"/>
              </a:ext>
            </a:extLst>
          </p:cNvPr>
          <p:cNvSpPr txBox="1"/>
          <p:nvPr/>
        </p:nvSpPr>
        <p:spPr>
          <a:xfrm>
            <a:off x="1963965" y="1266620"/>
            <a:ext cx="2487791" cy="492443"/>
          </a:xfrm>
          <a:prstGeom prst="rect">
            <a:avLst/>
          </a:prstGeom>
          <a:solidFill>
            <a:schemeClr val="accent6">
              <a:lumMod val="75000"/>
            </a:scheme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Informal employment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[§§128-133]</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36" name="ZoneTexte 5">
            <a:extLst>
              <a:ext uri="{FF2B5EF4-FFF2-40B4-BE49-F238E27FC236}">
                <a16:creationId xmlns:a16="http://schemas.microsoft.com/office/drawing/2014/main" id="{807D853D-4924-04B7-D69A-3417F6FC5475}"/>
              </a:ext>
            </a:extLst>
          </p:cNvPr>
          <p:cNvSpPr txBox="1"/>
          <p:nvPr/>
        </p:nvSpPr>
        <p:spPr>
          <a:xfrm>
            <a:off x="45682" y="4360337"/>
            <a:ext cx="1733646" cy="738664"/>
          </a:xfrm>
          <a:prstGeom prst="rect">
            <a:avLst/>
          </a:prstGeom>
          <a:solidFill>
            <a:schemeClr val="accent6">
              <a:lumMod val="75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rPr>
              <a:t>4. Working conditions </a:t>
            </a: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rPr>
              <a:t>&amp; productivity</a:t>
            </a:r>
          </a:p>
        </p:txBody>
      </p:sp>
      <p:sp>
        <p:nvSpPr>
          <p:cNvPr id="41" name="ZoneTexte 5">
            <a:extLst>
              <a:ext uri="{FF2B5EF4-FFF2-40B4-BE49-F238E27FC236}">
                <a16:creationId xmlns:a16="http://schemas.microsoft.com/office/drawing/2014/main" id="{A891769B-B95A-4294-9CD2-11CEC53B71F6}"/>
              </a:ext>
            </a:extLst>
          </p:cNvPr>
          <p:cNvSpPr txBox="1"/>
          <p:nvPr/>
        </p:nvSpPr>
        <p:spPr>
          <a:xfrm>
            <a:off x="41990" y="5207439"/>
            <a:ext cx="1733646" cy="738664"/>
          </a:xfrm>
          <a:prstGeom prst="rect">
            <a:avLst/>
          </a:prstGeom>
          <a:solidFill>
            <a:schemeClr val="accent6">
              <a:lumMod val="75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rPr>
              <a:t>5. Contextual vulnerabilities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endParaRPr>
          </a:p>
        </p:txBody>
      </p:sp>
      <p:sp>
        <p:nvSpPr>
          <p:cNvPr id="42" name="ZoneTexte 4">
            <a:extLst>
              <a:ext uri="{FF2B5EF4-FFF2-40B4-BE49-F238E27FC236}">
                <a16:creationId xmlns:a16="http://schemas.microsoft.com/office/drawing/2014/main" id="{3A110F0E-92C2-2240-03D7-4AF0A67E31AE}"/>
              </a:ext>
            </a:extLst>
          </p:cNvPr>
          <p:cNvSpPr txBox="1"/>
          <p:nvPr/>
        </p:nvSpPr>
        <p:spPr>
          <a:xfrm>
            <a:off x="1963965" y="1266620"/>
            <a:ext cx="2487791" cy="492443"/>
          </a:xfrm>
          <a:prstGeom prst="rect">
            <a:avLst/>
          </a:prstGeom>
          <a:solidFill>
            <a:schemeClr val="accent6">
              <a:lumMod val="75000"/>
            </a:scheme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Informal employment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[§§128-133]</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43" name="ZoneTexte 4">
            <a:extLst>
              <a:ext uri="{FF2B5EF4-FFF2-40B4-BE49-F238E27FC236}">
                <a16:creationId xmlns:a16="http://schemas.microsoft.com/office/drawing/2014/main" id="{4EEC006C-010E-BD46-EE7F-EA873376C402}"/>
              </a:ext>
            </a:extLst>
          </p:cNvPr>
          <p:cNvSpPr txBox="1"/>
          <p:nvPr/>
        </p:nvSpPr>
        <p:spPr>
          <a:xfrm>
            <a:off x="4564339" y="1260322"/>
            <a:ext cx="1914993" cy="523220"/>
          </a:xfrm>
          <a:prstGeom prst="rect">
            <a:avLst/>
          </a:prstGeom>
          <a:solidFill>
            <a:schemeClr val="accent6">
              <a:lumMod val="75000"/>
            </a:scheme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Partly informal activities </a:t>
            </a: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[§134]</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44" name="ZoneTexte 4">
            <a:extLst>
              <a:ext uri="{FF2B5EF4-FFF2-40B4-BE49-F238E27FC236}">
                <a16:creationId xmlns:a16="http://schemas.microsoft.com/office/drawing/2014/main" id="{A95B5697-A49D-680B-1482-C7658B68A730}"/>
              </a:ext>
            </a:extLst>
          </p:cNvPr>
          <p:cNvSpPr txBox="1"/>
          <p:nvPr/>
        </p:nvSpPr>
        <p:spPr>
          <a:xfrm>
            <a:off x="6559593" y="1262535"/>
            <a:ext cx="1786792" cy="523220"/>
          </a:xfrm>
          <a:prstGeom prst="rect">
            <a:avLst/>
          </a:prstGeom>
          <a:solidFill>
            <a:schemeClr val="accent6">
              <a:lumMod val="75000"/>
            </a:scheme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W</a:t>
            </a:r>
            <a:r>
              <a:rPr kumimoji="0" lang="en-GB" sz="1400" b="0" i="0" u="none" strike="noStrike" kern="1200" cap="none" spc="0" normalizeH="0" baseline="0" noProof="0" dirty="0" err="1">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ork</a:t>
            </a: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 activities (other) [</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a:t>
            </a:r>
            <a:r>
              <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135]</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45" name="ZoneTexte 5">
            <a:extLst>
              <a:ext uri="{FF2B5EF4-FFF2-40B4-BE49-F238E27FC236}">
                <a16:creationId xmlns:a16="http://schemas.microsoft.com/office/drawing/2014/main" id="{95A7543E-D595-EBD9-E043-B321405AC421}"/>
              </a:ext>
            </a:extLst>
          </p:cNvPr>
          <p:cNvSpPr txBox="1"/>
          <p:nvPr/>
        </p:nvSpPr>
        <p:spPr>
          <a:xfrm>
            <a:off x="41990" y="5217080"/>
            <a:ext cx="1733646" cy="738664"/>
          </a:xfrm>
          <a:prstGeom prst="rect">
            <a:avLst/>
          </a:prstGeom>
          <a:solidFill>
            <a:schemeClr val="accent6">
              <a:lumMod val="75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rPr>
              <a:t>5. Contextual vulnerabilities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endParaRPr>
          </a:p>
        </p:txBody>
      </p:sp>
      <p:sp>
        <p:nvSpPr>
          <p:cNvPr id="47" name="ZoneTexte 4">
            <a:extLst>
              <a:ext uri="{FF2B5EF4-FFF2-40B4-BE49-F238E27FC236}">
                <a16:creationId xmlns:a16="http://schemas.microsoft.com/office/drawing/2014/main" id="{6F0531FB-481A-48C1-ECCF-D73D70DD50F1}"/>
              </a:ext>
            </a:extLst>
          </p:cNvPr>
          <p:cNvSpPr txBox="1"/>
          <p:nvPr/>
        </p:nvSpPr>
        <p:spPr>
          <a:xfrm>
            <a:off x="1973994" y="1266620"/>
            <a:ext cx="2487791" cy="492443"/>
          </a:xfrm>
          <a:prstGeom prst="rect">
            <a:avLst/>
          </a:prstGeom>
          <a:solidFill>
            <a:schemeClr val="accent6">
              <a:lumMod val="75000"/>
            </a:scheme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Informal employment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[§§128-133]</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48" name="ZoneTexte 5">
            <a:extLst>
              <a:ext uri="{FF2B5EF4-FFF2-40B4-BE49-F238E27FC236}">
                <a16:creationId xmlns:a16="http://schemas.microsoft.com/office/drawing/2014/main" id="{7DD44F10-80C6-D6C5-E458-45FB43E6E333}"/>
              </a:ext>
            </a:extLst>
          </p:cNvPr>
          <p:cNvSpPr txBox="1"/>
          <p:nvPr/>
        </p:nvSpPr>
        <p:spPr>
          <a:xfrm>
            <a:off x="50908" y="6010052"/>
            <a:ext cx="1733646" cy="738664"/>
          </a:xfrm>
          <a:prstGeom prst="rect">
            <a:avLst/>
          </a:prstGeom>
          <a:solidFill>
            <a:schemeClr val="accent6">
              <a:lumMod val="75000"/>
            </a:schemeClr>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136202" marR="0" lvl="0" indent="-136202"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rPr>
              <a:t>6. Other structural factors</a:t>
            </a:r>
          </a:p>
          <a:p>
            <a:pPr marL="136202" marR="0" lvl="0" indent="-136202"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sym typeface="Helvetica Neue"/>
            </a:endParaRPr>
          </a:p>
        </p:txBody>
      </p:sp>
    </p:spTree>
    <p:extLst>
      <p:ext uri="{BB962C8B-B14F-4D97-AF65-F5344CB8AC3E}">
        <p14:creationId xmlns:p14="http://schemas.microsoft.com/office/powerpoint/2010/main" val="293930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10" presetID="10"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par>
                                <p:cTn id="47" presetID="10"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childTnLst>
                                </p:cTn>
                              </p:par>
                              <p:par>
                                <p:cTn id="54" presetID="10"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par>
                                <p:cTn id="57" presetID="10"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subTnLst>
                                    <p:set>
                                      <p:cBhvr override="childStyle">
                                        <p:cTn dur="1" fill="hold" display="0" masterRel="nextClick" afterEffect="1"/>
                                        <p:tgtEl>
                                          <p:spTgt spid="41"/>
                                        </p:tgtEl>
                                        <p:attrNameLst>
                                          <p:attrName>style.visibility</p:attrName>
                                        </p:attrNameLst>
                                      </p:cBhvr>
                                      <p:to>
                                        <p:strVal val="hidden"/>
                                      </p:to>
                                    </p:set>
                                  </p:subTnLst>
                                </p:cTn>
                              </p:par>
                              <p:par>
                                <p:cTn id="60" presetID="10"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left)">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childTnLst>
                                </p:cTn>
                              </p:par>
                              <p:par>
                                <p:cTn id="72" presetID="10" presetClass="entr" presetSubtype="0"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500"/>
                                        <p:tgtEl>
                                          <p:spTgt spid="45"/>
                                        </p:tgtEl>
                                      </p:cBhvr>
                                    </p:animEffect>
                                  </p:childTnLst>
                                  <p:subTnLst>
                                    <p:set>
                                      <p:cBhvr override="childStyle">
                                        <p:cTn dur="1" fill="hold" display="0" masterRel="nextClick" afterEffect="1"/>
                                        <p:tgtEl>
                                          <p:spTgt spid="45"/>
                                        </p:tgtEl>
                                        <p:attrNameLst>
                                          <p:attrName>style.visibility</p:attrName>
                                        </p:attrNameLst>
                                      </p:cBhvr>
                                      <p:to>
                                        <p:strVal val="hidden"/>
                                      </p:to>
                                    </p:set>
                                  </p:subTnLst>
                                </p:cTn>
                              </p:par>
                              <p:par>
                                <p:cTn id="75" presetID="10"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subTnLst>
                                    <p:set>
                                      <p:cBhvr override="childStyle">
                                        <p:cTn dur="1" fill="hold" display="0" masterRel="nextClick" afterEffect="1"/>
                                        <p:tgtEl>
                                          <p:spTgt spid="47"/>
                                        </p:tgtEl>
                                        <p:attrNameLst>
                                          <p:attrName>style.visibility</p:attrName>
                                        </p:attrNameLst>
                                      </p:cBhvr>
                                      <p:to>
                                        <p:strVal val="hidden"/>
                                      </p:to>
                                    </p:set>
                                  </p:subTnLst>
                                </p:cTn>
                              </p:par>
                              <p:par>
                                <p:cTn id="78" presetID="22" presetClass="entr" presetSubtype="8"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wipe(left)">
                                      <p:cBhvr>
                                        <p:cTn id="80" dur="500"/>
                                        <p:tgtEl>
                                          <p:spTgt spid="1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500"/>
                                        <p:tgtEl>
                                          <p:spTgt spid="43"/>
                                        </p:tgtEl>
                                      </p:cBhvr>
                                    </p:animEffect>
                                  </p:childTnLst>
                                  <p:subTnLst>
                                    <p:set>
                                      <p:cBhvr override="childStyle">
                                        <p:cTn dur="1" fill="hold" display="0" masterRel="nextClick" afterEffect="1"/>
                                        <p:tgtEl>
                                          <p:spTgt spid="43"/>
                                        </p:tgtEl>
                                        <p:attrNameLst>
                                          <p:attrName>style.visibility</p:attrName>
                                        </p:attrNameLst>
                                      </p:cBhvr>
                                      <p:to>
                                        <p:strVal val="hidden"/>
                                      </p:to>
                                    </p:set>
                                  </p:subTnLst>
                                </p:cTn>
                              </p:par>
                              <p:par>
                                <p:cTn id="84" presetID="10" presetClass="entr" presetSubtype="0" fill="hold" grpId="0" nodeType="with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0"/>
                                        </p:tgtEl>
                                        <p:attrNameLst>
                                          <p:attrName>style.visibility</p:attrName>
                                        </p:attrNameLst>
                                      </p:cBhvr>
                                      <p:to>
                                        <p:strVal val="visible"/>
                                      </p:to>
                                    </p:set>
                                  </p:childTnLst>
                                </p:cTn>
                              </p:par>
                              <p:par>
                                <p:cTn id="91" presetID="10" presetClass="entr" presetSubtype="0" fill="hold" grpId="0" nodeType="with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fade">
                                      <p:cBhvr>
                                        <p:cTn id="93" dur="500"/>
                                        <p:tgtEl>
                                          <p:spTgt spid="48"/>
                                        </p:tgtEl>
                                      </p:cBhvr>
                                    </p:animEffec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wipe(left)">
                                      <p:cBhvr>
                                        <p:cTn id="98" dur="500"/>
                                        <p:tgtEl>
                                          <p:spTgt spid="18"/>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56"/>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 grpId="0" animBg="1"/>
      <p:bldP spid="5" grpId="0" animBg="1"/>
      <p:bldP spid="7" grpId="0" animBg="1"/>
      <p:bldP spid="16" grpId="0" animBg="1"/>
      <p:bldP spid="30" grpId="0" animBg="1"/>
      <p:bldP spid="38" grpId="0" animBg="1"/>
      <p:bldP spid="37" grpId="0" animBg="1"/>
      <p:bldP spid="46" grpId="0" animBg="1"/>
      <p:bldP spid="52" grpId="0" animBg="1"/>
      <p:bldP spid="53" grpId="0" animBg="1"/>
      <p:bldP spid="54" grpId="0" animBg="1"/>
      <p:bldP spid="55" grpId="0" animBg="1"/>
      <p:bldP spid="56" grpId="0" animBg="1"/>
      <p:bldP spid="26" grpId="0" animBg="1"/>
      <p:bldP spid="39" grpId="0" animBg="1"/>
      <p:bldP spid="17" grpId="0" animBg="1"/>
      <p:bldP spid="18" grpId="0" animBg="1"/>
      <p:bldP spid="15" grpId="0" animBg="1"/>
      <p:bldP spid="19" grpId="0" animBg="1"/>
      <p:bldP spid="23" grpId="0" animBg="1"/>
      <p:bldP spid="24" grpId="0" animBg="1"/>
      <p:bldP spid="25" grpId="0" animBg="1"/>
      <p:bldP spid="27" grpId="0" animBg="1"/>
      <p:bldP spid="28" grpId="0" animBg="1"/>
      <p:bldP spid="33" grpId="0" animBg="1"/>
      <p:bldP spid="34" grpId="0" animBg="1"/>
      <p:bldP spid="36" grpId="0" animBg="1"/>
      <p:bldP spid="41" grpId="0" animBg="1"/>
      <p:bldP spid="42" grpId="0" animBg="1"/>
      <p:bldP spid="43" grpId="0" animBg="1"/>
      <p:bldP spid="44" grpId="0" animBg="1"/>
      <p:bldP spid="45" grpId="0" animBg="1"/>
      <p:bldP spid="47" grpId="0" animBg="1"/>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2752" y="2655928"/>
            <a:ext cx="6469087" cy="1814471"/>
          </a:xfrm>
        </p:spPr>
        <p:txBody>
          <a:bodyPr/>
          <a:lstStyle/>
          <a:p>
            <a:r>
              <a:rPr lang="en-GB" sz="4400" b="0" dirty="0">
                <a:solidFill>
                  <a:schemeClr val="bg1"/>
                </a:solidFill>
                <a:latin typeface="Kalinga" panose="020B0502040204020203" pitchFamily="34" charset="0"/>
                <a:cs typeface="Kalinga" panose="020B0502040204020203" pitchFamily="34" charset="0"/>
              </a:rPr>
              <a:t>Data sources and guidelines for data collection</a:t>
            </a:r>
          </a:p>
        </p:txBody>
      </p:sp>
      <p:pic>
        <p:nvPicPr>
          <p:cNvPr id="10" name="Picture 9">
            <a:extLst>
              <a:ext uri="{FF2B5EF4-FFF2-40B4-BE49-F238E27FC236}">
                <a16:creationId xmlns:a16="http://schemas.microsoft.com/office/drawing/2014/main" id="{2545628F-F8E4-2AD9-F8E0-E1573D597FDC}"/>
              </a:ext>
            </a:extLst>
          </p:cNvPr>
          <p:cNvPicPr>
            <a:picLocks noChangeAspect="1"/>
          </p:cNvPicPr>
          <p:nvPr/>
        </p:nvPicPr>
        <p:blipFill>
          <a:blip r:embed="rId2">
            <a:alphaModFix amt="85000"/>
            <a:duotone>
              <a:schemeClr val="accent1">
                <a:shade val="45000"/>
                <a:satMod val="135000"/>
              </a:schemeClr>
              <a:prstClr val="white"/>
            </a:duotone>
            <a:extLst>
              <a:ext uri="{BEBA8EAE-BF5A-486C-A8C5-ECC9F3942E4B}">
                <a14:imgProps xmlns:a14="http://schemas.microsoft.com/office/drawing/2010/main">
                  <a14:imgLayer r:embed="rId3">
                    <a14:imgEffect>
                      <a14:artisticGlowEdges/>
                    </a14:imgEffect>
                  </a14:imgLayer>
                </a14:imgProps>
              </a:ext>
            </a:extLst>
          </a:blip>
          <a:stretch>
            <a:fillRect/>
          </a:stretch>
        </p:blipFill>
        <p:spPr>
          <a:xfrm>
            <a:off x="7101839" y="557650"/>
            <a:ext cx="4780548" cy="6058440"/>
          </a:xfrm>
          <a:prstGeom prst="rect">
            <a:avLst/>
          </a:prstGeom>
          <a:solidFill>
            <a:srgbClr val="0070C0"/>
          </a:solidFill>
          <a:ln>
            <a:noFill/>
          </a:ln>
          <a:effectLst>
            <a:softEdge rad="112500"/>
          </a:effectLst>
        </p:spPr>
      </p:pic>
    </p:spTree>
    <p:extLst>
      <p:ext uri="{BB962C8B-B14F-4D97-AF65-F5344CB8AC3E}">
        <p14:creationId xmlns:p14="http://schemas.microsoft.com/office/powerpoint/2010/main" val="20114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a:spLocks noGrp="1"/>
          </p:cNvSpPr>
          <p:nvPr>
            <p:ph type="title"/>
          </p:nvPr>
        </p:nvSpPr>
        <p:spPr>
          <a:xfrm>
            <a:off x="268941" y="314960"/>
            <a:ext cx="11833412" cy="479882"/>
          </a:xfrm>
        </p:spPr>
        <p:txBody>
          <a:bodyPr>
            <a:noAutofit/>
          </a:bodyPr>
          <a:lstStyle/>
          <a:p>
            <a:pPr marL="457200" indent="-457200">
              <a:buClr>
                <a:schemeClr val="accent2"/>
              </a:buClr>
              <a:buFont typeface="Wingdings 3" panose="05040102010807070707" pitchFamily="18" charset="2"/>
              <a:buChar char="u"/>
            </a:pPr>
            <a:r>
              <a:rPr lang="en-GB" sz="2800" b="0" dirty="0">
                <a:solidFill>
                  <a:schemeClr val="accent5">
                    <a:lumMod val="50000"/>
                  </a:schemeClr>
                </a:solidFill>
                <a:latin typeface="Calibri" panose="020F0502020204030204" pitchFamily="34" charset="0"/>
                <a:cs typeface="Calibri" panose="020F0502020204030204" pitchFamily="34" charset="0"/>
              </a:rPr>
              <a:t>According to you what is the share of workers in informal employment?</a:t>
            </a:r>
          </a:p>
        </p:txBody>
      </p:sp>
      <p:pic>
        <p:nvPicPr>
          <p:cNvPr id="4" name="Picture 3">
            <a:extLst>
              <a:ext uri="{FF2B5EF4-FFF2-40B4-BE49-F238E27FC236}">
                <a16:creationId xmlns:a16="http://schemas.microsoft.com/office/drawing/2014/main" id="{7CD35DE5-265E-B9FC-9F00-78B30F67B112}"/>
              </a:ext>
            </a:extLst>
          </p:cNvPr>
          <p:cNvPicPr>
            <a:picLocks noChangeAspect="1"/>
          </p:cNvPicPr>
          <p:nvPr/>
        </p:nvPicPr>
        <p:blipFill>
          <a:blip r:embed="rId3"/>
          <a:stretch>
            <a:fillRect/>
          </a:stretch>
        </p:blipFill>
        <p:spPr>
          <a:xfrm>
            <a:off x="699247" y="1538435"/>
            <a:ext cx="9491058" cy="5226521"/>
          </a:xfrm>
          <a:prstGeom prst="rect">
            <a:avLst/>
          </a:prstGeom>
        </p:spPr>
      </p:pic>
      <p:pic>
        <p:nvPicPr>
          <p:cNvPr id="6" name="Picture 5">
            <a:extLst>
              <a:ext uri="{FF2B5EF4-FFF2-40B4-BE49-F238E27FC236}">
                <a16:creationId xmlns:a16="http://schemas.microsoft.com/office/drawing/2014/main" id="{D5E68C6A-449E-0A8E-F62E-DC163EAEABEF}"/>
              </a:ext>
            </a:extLst>
          </p:cNvPr>
          <p:cNvPicPr>
            <a:picLocks noChangeAspect="1"/>
          </p:cNvPicPr>
          <p:nvPr/>
        </p:nvPicPr>
        <p:blipFill>
          <a:blip r:embed="rId4"/>
          <a:stretch>
            <a:fillRect/>
          </a:stretch>
        </p:blipFill>
        <p:spPr>
          <a:xfrm>
            <a:off x="699246" y="1538435"/>
            <a:ext cx="9498633" cy="5226521"/>
          </a:xfrm>
          <a:prstGeom prst="rect">
            <a:avLst/>
          </a:prstGeom>
        </p:spPr>
      </p:pic>
      <p:pic>
        <p:nvPicPr>
          <p:cNvPr id="8" name="Picture 7">
            <a:extLst>
              <a:ext uri="{FF2B5EF4-FFF2-40B4-BE49-F238E27FC236}">
                <a16:creationId xmlns:a16="http://schemas.microsoft.com/office/drawing/2014/main" id="{2A71140F-1D59-0C79-082F-4B6763463E0A}"/>
              </a:ext>
            </a:extLst>
          </p:cNvPr>
          <p:cNvPicPr>
            <a:picLocks noChangeAspect="1"/>
          </p:cNvPicPr>
          <p:nvPr/>
        </p:nvPicPr>
        <p:blipFill>
          <a:blip r:embed="rId5"/>
          <a:stretch>
            <a:fillRect/>
          </a:stretch>
        </p:blipFill>
        <p:spPr>
          <a:xfrm>
            <a:off x="699247" y="1538435"/>
            <a:ext cx="9491058" cy="5226521"/>
          </a:xfrm>
          <a:prstGeom prst="rect">
            <a:avLst/>
          </a:prstGeom>
        </p:spPr>
      </p:pic>
      <p:pic>
        <p:nvPicPr>
          <p:cNvPr id="9" name="Picture 8">
            <a:extLst>
              <a:ext uri="{FF2B5EF4-FFF2-40B4-BE49-F238E27FC236}">
                <a16:creationId xmlns:a16="http://schemas.microsoft.com/office/drawing/2014/main" id="{03778EB4-D70E-9095-728C-320BDDD85F5C}"/>
              </a:ext>
            </a:extLst>
          </p:cNvPr>
          <p:cNvPicPr>
            <a:picLocks noChangeAspect="1"/>
          </p:cNvPicPr>
          <p:nvPr/>
        </p:nvPicPr>
        <p:blipFill>
          <a:blip r:embed="rId6"/>
          <a:stretch>
            <a:fillRect/>
          </a:stretch>
        </p:blipFill>
        <p:spPr>
          <a:xfrm>
            <a:off x="699247" y="1538435"/>
            <a:ext cx="9491058" cy="5226521"/>
          </a:xfrm>
          <a:prstGeom prst="rect">
            <a:avLst/>
          </a:prstGeom>
        </p:spPr>
      </p:pic>
      <p:pic>
        <p:nvPicPr>
          <p:cNvPr id="10" name="Picture 9">
            <a:extLst>
              <a:ext uri="{FF2B5EF4-FFF2-40B4-BE49-F238E27FC236}">
                <a16:creationId xmlns:a16="http://schemas.microsoft.com/office/drawing/2014/main" id="{AF40AD73-9C3A-8344-FF5F-6DAB528ED738}"/>
              </a:ext>
            </a:extLst>
          </p:cNvPr>
          <p:cNvPicPr>
            <a:picLocks noChangeAspect="1"/>
          </p:cNvPicPr>
          <p:nvPr/>
        </p:nvPicPr>
        <p:blipFill>
          <a:blip r:embed="rId7"/>
          <a:stretch>
            <a:fillRect/>
          </a:stretch>
        </p:blipFill>
        <p:spPr>
          <a:xfrm>
            <a:off x="699246" y="1538140"/>
            <a:ext cx="9491059" cy="5234095"/>
          </a:xfrm>
          <a:prstGeom prst="rect">
            <a:avLst/>
          </a:prstGeom>
        </p:spPr>
      </p:pic>
      <p:pic>
        <p:nvPicPr>
          <p:cNvPr id="11" name="Picture 10">
            <a:extLst>
              <a:ext uri="{FF2B5EF4-FFF2-40B4-BE49-F238E27FC236}">
                <a16:creationId xmlns:a16="http://schemas.microsoft.com/office/drawing/2014/main" id="{60C2A6AD-95E5-7C70-9BAB-56A6D77F908D}"/>
              </a:ext>
            </a:extLst>
          </p:cNvPr>
          <p:cNvPicPr>
            <a:picLocks noChangeAspect="1"/>
          </p:cNvPicPr>
          <p:nvPr/>
        </p:nvPicPr>
        <p:blipFill>
          <a:blip r:embed="rId8"/>
          <a:stretch>
            <a:fillRect/>
          </a:stretch>
        </p:blipFill>
        <p:spPr>
          <a:xfrm>
            <a:off x="699246" y="1538140"/>
            <a:ext cx="9491059" cy="5234095"/>
          </a:xfrm>
          <a:prstGeom prst="rect">
            <a:avLst/>
          </a:prstGeom>
        </p:spPr>
      </p:pic>
      <p:sp>
        <p:nvSpPr>
          <p:cNvPr id="12" name="TextBox 11">
            <a:extLst>
              <a:ext uri="{FF2B5EF4-FFF2-40B4-BE49-F238E27FC236}">
                <a16:creationId xmlns:a16="http://schemas.microsoft.com/office/drawing/2014/main" id="{7578F1A2-8E72-892A-95A9-731AE5F9AF08}"/>
              </a:ext>
            </a:extLst>
          </p:cNvPr>
          <p:cNvSpPr txBox="1"/>
          <p:nvPr/>
        </p:nvSpPr>
        <p:spPr>
          <a:xfrm>
            <a:off x="1273500" y="1341845"/>
            <a:ext cx="3155576" cy="400110"/>
          </a:xfrm>
          <a:prstGeom prst="rect">
            <a:avLst/>
          </a:prstGeom>
          <a:noFill/>
        </p:spPr>
        <p:txBody>
          <a:bodyPr wrap="square" rtlCol="0">
            <a:spAutoFit/>
          </a:bodyPr>
          <a:lstStyle/>
          <a:p>
            <a:pPr marL="342900" indent="-342900">
              <a:buClr>
                <a:schemeClr val="accent5">
                  <a:lumMod val="75000"/>
                </a:schemeClr>
              </a:buClr>
              <a:buFont typeface="Webdings" panose="05030102010509060703" pitchFamily="18" charset="2"/>
              <a:buChar char="r"/>
            </a:pPr>
            <a:r>
              <a:rPr lang="fr-FR" sz="2000" b="1" dirty="0">
                <a:latin typeface="Calibri" panose="020F0502020204030204" pitchFamily="34" charset="0"/>
                <a:ea typeface="Calibri" panose="020F0502020204030204" pitchFamily="34" charset="0"/>
                <a:cs typeface="Calibri" panose="020F0502020204030204" pitchFamily="34" charset="0"/>
              </a:rPr>
              <a:t>In the world</a:t>
            </a:r>
            <a:endParaRPr lang="en-CH"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EFA57528-A7B1-C4ED-EC26-ED4496A46DC2}"/>
              </a:ext>
            </a:extLst>
          </p:cNvPr>
          <p:cNvSpPr txBox="1"/>
          <p:nvPr/>
        </p:nvSpPr>
        <p:spPr>
          <a:xfrm>
            <a:off x="1273500" y="1341845"/>
            <a:ext cx="3155576" cy="400110"/>
          </a:xfrm>
          <a:prstGeom prst="rect">
            <a:avLst/>
          </a:prstGeom>
          <a:solidFill>
            <a:schemeClr val="bg1"/>
          </a:solidFill>
        </p:spPr>
        <p:txBody>
          <a:bodyPr wrap="square" rtlCol="0">
            <a:spAutoFit/>
          </a:bodyPr>
          <a:lstStyle/>
          <a:p>
            <a:pPr marL="342900" indent="-342900">
              <a:buClr>
                <a:schemeClr val="accent5">
                  <a:lumMod val="75000"/>
                </a:schemeClr>
              </a:buClr>
              <a:buFont typeface="Webdings" panose="05030102010509060703" pitchFamily="18" charset="2"/>
              <a:buChar char="r"/>
            </a:pPr>
            <a:r>
              <a:rPr lang="fr-FR" sz="2000" b="1" dirty="0">
                <a:latin typeface="Calibri" panose="020F0502020204030204" pitchFamily="34" charset="0"/>
                <a:ea typeface="Calibri" panose="020F0502020204030204" pitchFamily="34" charset="0"/>
                <a:cs typeface="Calibri" panose="020F0502020204030204" pitchFamily="34" charset="0"/>
              </a:rPr>
              <a:t>In Asia and the Pacific</a:t>
            </a:r>
            <a:endParaRPr lang="en-CH"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0D990102-0BDF-6ECD-331F-1430C8770497}"/>
              </a:ext>
            </a:extLst>
          </p:cNvPr>
          <p:cNvSpPr txBox="1"/>
          <p:nvPr/>
        </p:nvSpPr>
        <p:spPr>
          <a:xfrm>
            <a:off x="1273500" y="1341845"/>
            <a:ext cx="3155576" cy="400110"/>
          </a:xfrm>
          <a:prstGeom prst="rect">
            <a:avLst/>
          </a:prstGeom>
          <a:solidFill>
            <a:schemeClr val="bg1"/>
          </a:solidFill>
        </p:spPr>
        <p:txBody>
          <a:bodyPr wrap="square" rtlCol="0">
            <a:spAutoFit/>
          </a:bodyPr>
          <a:lstStyle/>
          <a:p>
            <a:pPr marL="342900" indent="-342900">
              <a:buClr>
                <a:schemeClr val="accent5">
                  <a:lumMod val="75000"/>
                </a:schemeClr>
              </a:buClr>
              <a:buFont typeface="Webdings" panose="05030102010509060703" pitchFamily="18" charset="2"/>
              <a:buChar char="r"/>
            </a:pPr>
            <a:r>
              <a:rPr lang="fr-FR" sz="2000" b="1" dirty="0">
                <a:latin typeface="Calibri" panose="020F0502020204030204" pitchFamily="34" charset="0"/>
                <a:ea typeface="Calibri" panose="020F0502020204030204" pitchFamily="34" charset="0"/>
                <a:cs typeface="Calibri" panose="020F0502020204030204" pitchFamily="34" charset="0"/>
              </a:rPr>
              <a:t>In </a:t>
            </a:r>
            <a:r>
              <a:rPr lang="fr-FR" sz="2000" b="1" dirty="0" err="1">
                <a:latin typeface="Calibri" panose="020F0502020204030204" pitchFamily="34" charset="0"/>
                <a:ea typeface="Calibri" panose="020F0502020204030204" pitchFamily="34" charset="0"/>
                <a:cs typeface="Calibri" panose="020F0502020204030204" pitchFamily="34" charset="0"/>
              </a:rPr>
              <a:t>Africa</a:t>
            </a:r>
            <a:endParaRPr lang="en-CH"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D2D862A-A21A-2CD9-0014-8ECAB81777C7}"/>
              </a:ext>
            </a:extLst>
          </p:cNvPr>
          <p:cNvSpPr txBox="1"/>
          <p:nvPr/>
        </p:nvSpPr>
        <p:spPr>
          <a:xfrm>
            <a:off x="1273500" y="1341845"/>
            <a:ext cx="3155576" cy="400110"/>
          </a:xfrm>
          <a:prstGeom prst="rect">
            <a:avLst/>
          </a:prstGeom>
          <a:solidFill>
            <a:schemeClr val="bg1"/>
          </a:solidFill>
        </p:spPr>
        <p:txBody>
          <a:bodyPr wrap="square" rtlCol="0">
            <a:spAutoFit/>
          </a:bodyPr>
          <a:lstStyle/>
          <a:p>
            <a:pPr marL="342900" indent="-342900">
              <a:buClr>
                <a:schemeClr val="accent5">
                  <a:lumMod val="75000"/>
                </a:schemeClr>
              </a:buClr>
              <a:buFont typeface="Webdings" panose="05030102010509060703" pitchFamily="18" charset="2"/>
              <a:buChar char="r"/>
            </a:pPr>
            <a:r>
              <a:rPr lang="fr-FR" sz="2000" b="1" dirty="0">
                <a:latin typeface="Calibri" panose="020F0502020204030204" pitchFamily="34" charset="0"/>
                <a:ea typeface="Calibri" panose="020F0502020204030204" pitchFamily="34" charset="0"/>
                <a:cs typeface="Calibri" panose="020F0502020204030204" pitchFamily="34" charset="0"/>
              </a:rPr>
              <a:t>In the Arab States</a:t>
            </a:r>
            <a:endParaRPr lang="en-CH"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16B879D6-A1D7-CD12-E9D8-80E5D0E75F60}"/>
              </a:ext>
            </a:extLst>
          </p:cNvPr>
          <p:cNvSpPr txBox="1"/>
          <p:nvPr/>
        </p:nvSpPr>
        <p:spPr>
          <a:xfrm>
            <a:off x="1273500" y="1341845"/>
            <a:ext cx="3155576" cy="400110"/>
          </a:xfrm>
          <a:prstGeom prst="rect">
            <a:avLst/>
          </a:prstGeom>
          <a:solidFill>
            <a:schemeClr val="bg1"/>
          </a:solidFill>
        </p:spPr>
        <p:txBody>
          <a:bodyPr wrap="square" rtlCol="0">
            <a:spAutoFit/>
          </a:bodyPr>
          <a:lstStyle/>
          <a:p>
            <a:pPr marL="342900" indent="-342900">
              <a:buClr>
                <a:schemeClr val="accent5">
                  <a:lumMod val="75000"/>
                </a:schemeClr>
              </a:buClr>
              <a:buFont typeface="Webdings" panose="05030102010509060703" pitchFamily="18" charset="2"/>
              <a:buChar char="r"/>
            </a:pPr>
            <a:r>
              <a:rPr lang="fr-FR" sz="2000" b="1" dirty="0">
                <a:latin typeface="Calibri" panose="020F0502020204030204" pitchFamily="34" charset="0"/>
                <a:ea typeface="Calibri" panose="020F0502020204030204" pitchFamily="34" charset="0"/>
                <a:cs typeface="Calibri" panose="020F0502020204030204" pitchFamily="34" charset="0"/>
              </a:rPr>
              <a:t>In the </a:t>
            </a:r>
            <a:r>
              <a:rPr lang="fr-FR" sz="2000" b="1" dirty="0" err="1">
                <a:latin typeface="Calibri" panose="020F0502020204030204" pitchFamily="34" charset="0"/>
                <a:ea typeface="Calibri" panose="020F0502020204030204" pitchFamily="34" charset="0"/>
                <a:cs typeface="Calibri" panose="020F0502020204030204" pitchFamily="34" charset="0"/>
              </a:rPr>
              <a:t>Americas</a:t>
            </a:r>
            <a:endParaRPr lang="en-CH"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88F6A64A-A90C-4901-C0AD-B13EDB052663}"/>
              </a:ext>
            </a:extLst>
          </p:cNvPr>
          <p:cNvSpPr txBox="1"/>
          <p:nvPr/>
        </p:nvSpPr>
        <p:spPr>
          <a:xfrm>
            <a:off x="1273500" y="1341845"/>
            <a:ext cx="3746736" cy="400110"/>
          </a:xfrm>
          <a:prstGeom prst="rect">
            <a:avLst/>
          </a:prstGeom>
          <a:solidFill>
            <a:schemeClr val="bg1"/>
          </a:solidFill>
        </p:spPr>
        <p:txBody>
          <a:bodyPr wrap="square" rtlCol="0">
            <a:spAutoFit/>
          </a:bodyPr>
          <a:lstStyle/>
          <a:p>
            <a:pPr marL="342900" indent="-342900">
              <a:buClr>
                <a:schemeClr val="accent5">
                  <a:lumMod val="75000"/>
                </a:schemeClr>
              </a:buClr>
              <a:buFont typeface="Webdings" panose="05030102010509060703" pitchFamily="18" charset="2"/>
              <a:buChar char="r"/>
            </a:pPr>
            <a:r>
              <a:rPr lang="fr-FR" sz="2000" b="1" dirty="0">
                <a:latin typeface="Calibri" panose="020F0502020204030204" pitchFamily="34" charset="0"/>
                <a:ea typeface="Calibri" panose="020F0502020204030204" pitchFamily="34" charset="0"/>
                <a:cs typeface="Calibri" panose="020F0502020204030204" pitchFamily="34" charset="0"/>
              </a:rPr>
              <a:t>In Europe and Central Asia</a:t>
            </a:r>
            <a:endParaRPr lang="en-CH"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647BF47A-4790-EBF5-3761-90B754306AA8}"/>
              </a:ext>
            </a:extLst>
          </p:cNvPr>
          <p:cNvSpPr txBox="1"/>
          <p:nvPr/>
        </p:nvSpPr>
        <p:spPr>
          <a:xfrm>
            <a:off x="699246" y="941735"/>
            <a:ext cx="10605247" cy="400110"/>
          </a:xfrm>
          <a:prstGeom prst="rect">
            <a:avLst/>
          </a:prstGeom>
          <a:solidFill>
            <a:schemeClr val="bg1"/>
          </a:solidFill>
        </p:spPr>
        <p:txBody>
          <a:bodyPr wrap="square" rtlCol="0">
            <a:spAutoFit/>
          </a:bodyPr>
          <a:lstStyle/>
          <a:p>
            <a:pPr marL="342900" indent="-342900">
              <a:buClr>
                <a:schemeClr val="accent5">
                  <a:lumMod val="75000"/>
                </a:schemeClr>
              </a:buClr>
              <a:buFont typeface="Wingdings 3" panose="05040102010807070707" pitchFamily="18" charset="2"/>
              <a:buChar char="u"/>
            </a:pPr>
            <a:r>
              <a:rPr lang="fr-FR" sz="2000" dirty="0">
                <a:latin typeface="Calibri" panose="020F0502020204030204" pitchFamily="34" charset="0"/>
                <a:ea typeface="Calibri" panose="020F0502020204030204" pitchFamily="34" charset="0"/>
                <a:cs typeface="Calibri" panose="020F0502020204030204" pitchFamily="34" charset="0"/>
              </a:rPr>
              <a:t>Share of </a:t>
            </a:r>
            <a:r>
              <a:rPr lang="fr-FR" sz="2000" dirty="0" err="1">
                <a:latin typeface="Calibri" panose="020F0502020204030204" pitchFamily="34" charset="0"/>
                <a:ea typeface="Calibri" panose="020F0502020204030204" pitchFamily="34" charset="0"/>
                <a:cs typeface="Calibri" panose="020F0502020204030204" pitchFamily="34" charset="0"/>
              </a:rPr>
              <a:t>informal</a:t>
            </a:r>
            <a:r>
              <a:rPr lang="fr-FR" sz="2000" dirty="0">
                <a:latin typeface="Calibri" panose="020F0502020204030204" pitchFamily="34" charset="0"/>
                <a:ea typeface="Calibri" panose="020F0502020204030204" pitchFamily="34" charset="0"/>
                <a:cs typeface="Calibri" panose="020F0502020204030204" pitchFamily="34" charset="0"/>
              </a:rPr>
              <a:t> </a:t>
            </a:r>
            <a:r>
              <a:rPr lang="fr-FR" sz="2000" dirty="0" err="1">
                <a:latin typeface="Calibri" panose="020F0502020204030204" pitchFamily="34" charset="0"/>
                <a:ea typeface="Calibri" panose="020F0502020204030204" pitchFamily="34" charset="0"/>
                <a:cs typeface="Calibri" panose="020F0502020204030204" pitchFamily="34" charset="0"/>
              </a:rPr>
              <a:t>employment</a:t>
            </a:r>
            <a:r>
              <a:rPr lang="fr-FR" sz="2000" dirty="0">
                <a:latin typeface="Calibri" panose="020F0502020204030204" pitchFamily="34" charset="0"/>
                <a:ea typeface="Calibri" panose="020F0502020204030204" pitchFamily="34" charset="0"/>
                <a:cs typeface="Calibri" panose="020F0502020204030204" pitchFamily="34" charset="0"/>
              </a:rPr>
              <a:t> in total </a:t>
            </a:r>
            <a:r>
              <a:rPr lang="fr-FR" sz="2000" dirty="0" err="1">
                <a:latin typeface="Calibri" panose="020F0502020204030204" pitchFamily="34" charset="0"/>
                <a:ea typeface="Calibri" panose="020F0502020204030204" pitchFamily="34" charset="0"/>
                <a:cs typeface="Calibri" panose="020F0502020204030204" pitchFamily="34" charset="0"/>
              </a:rPr>
              <a:t>employment</a:t>
            </a:r>
            <a:r>
              <a:rPr lang="fr-FR" sz="2000" dirty="0">
                <a:latin typeface="Calibri" panose="020F0502020204030204" pitchFamily="34" charset="0"/>
                <a:ea typeface="Calibri" panose="020F0502020204030204" pitchFamily="34" charset="0"/>
                <a:cs typeface="Calibri" panose="020F0502020204030204" pitchFamily="34" charset="0"/>
              </a:rPr>
              <a:t> in…..</a:t>
            </a:r>
            <a:endParaRPr lang="en-CH" sz="2000" dirty="0">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2EEF7128-BC36-1EED-A9FF-BD9BBD069EE5}"/>
              </a:ext>
            </a:extLst>
          </p:cNvPr>
          <p:cNvSpPr txBox="1"/>
          <p:nvPr/>
        </p:nvSpPr>
        <p:spPr>
          <a:xfrm>
            <a:off x="10287526" y="3169702"/>
            <a:ext cx="1904474" cy="1200329"/>
          </a:xfrm>
          <a:prstGeom prst="rect">
            <a:avLst/>
          </a:prstGeom>
          <a:noFill/>
        </p:spPr>
        <p:txBody>
          <a:bodyPr wrap="square" rtlCol="0">
            <a:spAutoFit/>
          </a:bodyPr>
          <a:lstStyle/>
          <a:p>
            <a:r>
              <a:rPr lang="fr-FR" sz="7200"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t>6</a:t>
            </a:r>
            <a:r>
              <a:rPr lang="fr-FR" sz="5400" dirty="0">
                <a:latin typeface="ADLaM Display" panose="02010000000000000000" pitchFamily="2" charset="0"/>
                <a:ea typeface="ADLaM Display" panose="02010000000000000000" pitchFamily="2" charset="0"/>
                <a:cs typeface="ADLaM Display" panose="02010000000000000000" pitchFamily="2" charset="0"/>
              </a:rPr>
              <a:t>/10</a:t>
            </a:r>
            <a:endParaRPr lang="en-CH" sz="5400"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20" name="TextBox 19">
            <a:extLst>
              <a:ext uri="{FF2B5EF4-FFF2-40B4-BE49-F238E27FC236}">
                <a16:creationId xmlns:a16="http://schemas.microsoft.com/office/drawing/2014/main" id="{2BA9046B-939F-ABD0-F19F-1C81C166FB87}"/>
              </a:ext>
            </a:extLst>
          </p:cNvPr>
          <p:cNvSpPr txBox="1"/>
          <p:nvPr/>
        </p:nvSpPr>
        <p:spPr>
          <a:xfrm>
            <a:off x="10287526" y="2714941"/>
            <a:ext cx="1904474" cy="1200329"/>
          </a:xfrm>
          <a:prstGeom prst="rect">
            <a:avLst/>
          </a:prstGeom>
          <a:noFill/>
        </p:spPr>
        <p:txBody>
          <a:bodyPr wrap="square" rtlCol="0">
            <a:spAutoFit/>
          </a:bodyPr>
          <a:lstStyle/>
          <a:p>
            <a:r>
              <a:rPr lang="fr-FR" sz="7200"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t>2</a:t>
            </a:r>
            <a:r>
              <a:rPr lang="fr-FR" sz="5400" dirty="0">
                <a:latin typeface="ADLaM Display" panose="02010000000000000000" pitchFamily="2" charset="0"/>
                <a:ea typeface="ADLaM Display" panose="02010000000000000000" pitchFamily="2" charset="0"/>
                <a:cs typeface="ADLaM Display" panose="02010000000000000000" pitchFamily="2" charset="0"/>
              </a:rPr>
              <a:t>/3</a:t>
            </a:r>
            <a:endParaRPr lang="en-CH" sz="5400"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22" name="TextBox 21">
            <a:extLst>
              <a:ext uri="{FF2B5EF4-FFF2-40B4-BE49-F238E27FC236}">
                <a16:creationId xmlns:a16="http://schemas.microsoft.com/office/drawing/2014/main" id="{F9ED550C-D04D-6346-74E6-CF6D943F5BE8}"/>
              </a:ext>
            </a:extLst>
          </p:cNvPr>
          <p:cNvSpPr txBox="1"/>
          <p:nvPr/>
        </p:nvSpPr>
        <p:spPr>
          <a:xfrm>
            <a:off x="10287526" y="1969373"/>
            <a:ext cx="1904474" cy="1200329"/>
          </a:xfrm>
          <a:prstGeom prst="rect">
            <a:avLst/>
          </a:prstGeom>
          <a:noFill/>
        </p:spPr>
        <p:txBody>
          <a:bodyPr wrap="square" rtlCol="0">
            <a:spAutoFit/>
          </a:bodyPr>
          <a:lstStyle/>
          <a:p>
            <a:r>
              <a:rPr lang="fr-FR" sz="7200"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t>8</a:t>
            </a:r>
            <a:r>
              <a:rPr lang="fr-FR" sz="5400" dirty="0">
                <a:latin typeface="ADLaM Display" panose="02010000000000000000" pitchFamily="2" charset="0"/>
                <a:ea typeface="ADLaM Display" panose="02010000000000000000" pitchFamily="2" charset="0"/>
                <a:cs typeface="ADLaM Display" panose="02010000000000000000" pitchFamily="2" charset="0"/>
              </a:rPr>
              <a:t>/10</a:t>
            </a:r>
            <a:endParaRPr lang="en-CH" sz="5400"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23" name="TextBox 22">
            <a:extLst>
              <a:ext uri="{FF2B5EF4-FFF2-40B4-BE49-F238E27FC236}">
                <a16:creationId xmlns:a16="http://schemas.microsoft.com/office/drawing/2014/main" id="{E58F244E-F94A-2EF8-CFAD-A1869B276BCA}"/>
              </a:ext>
            </a:extLst>
          </p:cNvPr>
          <p:cNvSpPr txBox="1"/>
          <p:nvPr/>
        </p:nvSpPr>
        <p:spPr>
          <a:xfrm>
            <a:off x="10287526" y="3551530"/>
            <a:ext cx="1904474" cy="1200329"/>
          </a:xfrm>
          <a:prstGeom prst="rect">
            <a:avLst/>
          </a:prstGeom>
          <a:noFill/>
        </p:spPr>
        <p:txBody>
          <a:bodyPr wrap="square" rtlCol="0">
            <a:spAutoFit/>
          </a:bodyPr>
          <a:lstStyle/>
          <a:p>
            <a:r>
              <a:rPr lang="fr-FR" sz="7200"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t>1</a:t>
            </a:r>
            <a:r>
              <a:rPr lang="fr-FR" sz="5400" dirty="0">
                <a:latin typeface="ADLaM Display" panose="02010000000000000000" pitchFamily="2" charset="0"/>
                <a:ea typeface="ADLaM Display" panose="02010000000000000000" pitchFamily="2" charset="0"/>
                <a:cs typeface="ADLaM Display" panose="02010000000000000000" pitchFamily="2" charset="0"/>
              </a:rPr>
              <a:t>/2</a:t>
            </a:r>
            <a:endParaRPr lang="en-CH" sz="5400"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24" name="TextBox 23">
            <a:extLst>
              <a:ext uri="{FF2B5EF4-FFF2-40B4-BE49-F238E27FC236}">
                <a16:creationId xmlns:a16="http://schemas.microsoft.com/office/drawing/2014/main" id="{6082AAC3-880F-C988-DFE3-95F3D6A8999C}"/>
              </a:ext>
            </a:extLst>
          </p:cNvPr>
          <p:cNvSpPr txBox="1"/>
          <p:nvPr/>
        </p:nvSpPr>
        <p:spPr>
          <a:xfrm>
            <a:off x="10287526" y="4182393"/>
            <a:ext cx="1904474" cy="1200329"/>
          </a:xfrm>
          <a:prstGeom prst="rect">
            <a:avLst/>
          </a:prstGeom>
          <a:noFill/>
        </p:spPr>
        <p:txBody>
          <a:bodyPr wrap="square" rtlCol="0">
            <a:spAutoFit/>
          </a:bodyPr>
          <a:lstStyle/>
          <a:p>
            <a:r>
              <a:rPr lang="fr-FR" sz="7200"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t>1</a:t>
            </a:r>
            <a:r>
              <a:rPr lang="fr-FR" sz="5400" dirty="0">
                <a:latin typeface="ADLaM Display" panose="02010000000000000000" pitchFamily="2" charset="0"/>
                <a:ea typeface="ADLaM Display" panose="02010000000000000000" pitchFamily="2" charset="0"/>
                <a:cs typeface="ADLaM Display" panose="02010000000000000000" pitchFamily="2" charset="0"/>
              </a:rPr>
              <a:t>/3</a:t>
            </a:r>
            <a:endParaRPr lang="en-CH" sz="5400"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25" name="TextBox 24">
            <a:extLst>
              <a:ext uri="{FF2B5EF4-FFF2-40B4-BE49-F238E27FC236}">
                <a16:creationId xmlns:a16="http://schemas.microsoft.com/office/drawing/2014/main" id="{5A8341AA-0C53-D9DE-031F-D73D3F051BCA}"/>
              </a:ext>
            </a:extLst>
          </p:cNvPr>
          <p:cNvSpPr txBox="1"/>
          <p:nvPr/>
        </p:nvSpPr>
        <p:spPr>
          <a:xfrm>
            <a:off x="10287526" y="5049680"/>
            <a:ext cx="1904474" cy="1200329"/>
          </a:xfrm>
          <a:prstGeom prst="rect">
            <a:avLst/>
          </a:prstGeom>
          <a:noFill/>
        </p:spPr>
        <p:txBody>
          <a:bodyPr wrap="square" rtlCol="0">
            <a:spAutoFit/>
          </a:bodyPr>
          <a:lstStyle/>
          <a:p>
            <a:r>
              <a:rPr lang="fr-FR" sz="7200"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t>1</a:t>
            </a:r>
            <a:r>
              <a:rPr lang="fr-FR" sz="5400" dirty="0">
                <a:latin typeface="ADLaM Display" panose="02010000000000000000" pitchFamily="2" charset="0"/>
                <a:ea typeface="ADLaM Display" panose="02010000000000000000" pitchFamily="2" charset="0"/>
                <a:cs typeface="ADLaM Display" panose="02010000000000000000" pitchFamily="2" charset="0"/>
              </a:rPr>
              <a:t>/6</a:t>
            </a:r>
            <a:endParaRPr lang="en-CH" sz="5400" dirty="0">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215515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p:bldP spid="20" grpId="0"/>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237381-93FB-B857-FDEE-7D7C365BC335}"/>
              </a:ext>
            </a:extLst>
          </p:cNvPr>
          <p:cNvSpPr>
            <a:spLocks noGrp="1"/>
          </p:cNvSpPr>
          <p:nvPr>
            <p:ph type="title"/>
          </p:nvPr>
        </p:nvSpPr>
        <p:spPr>
          <a:xfrm>
            <a:off x="490538" y="406951"/>
            <a:ext cx="11210924" cy="440383"/>
          </a:xfrm>
        </p:spPr>
        <p:txBody>
          <a:bodyPr/>
          <a:lstStyle/>
          <a:p>
            <a:r>
              <a:rPr lang="en-GB" dirty="0"/>
              <a:t>Introduction</a:t>
            </a:r>
          </a:p>
        </p:txBody>
      </p:sp>
      <p:sp>
        <p:nvSpPr>
          <p:cNvPr id="7" name="Content Placeholder 2">
            <a:extLst>
              <a:ext uri="{FF2B5EF4-FFF2-40B4-BE49-F238E27FC236}">
                <a16:creationId xmlns:a16="http://schemas.microsoft.com/office/drawing/2014/main" id="{13B5FF46-EA72-59C2-1755-3A2F6EE1C819}"/>
              </a:ext>
            </a:extLst>
          </p:cNvPr>
          <p:cNvSpPr>
            <a:spLocks noGrp="1"/>
          </p:cNvSpPr>
          <p:nvPr>
            <p:ph idx="1"/>
          </p:nvPr>
        </p:nvSpPr>
        <p:spPr>
          <a:xfrm>
            <a:off x="384212" y="1067525"/>
            <a:ext cx="11210923" cy="864508"/>
          </a:xfrm>
        </p:spPr>
        <p:txBody>
          <a:bodyPr/>
          <a:lstStyle/>
          <a:p>
            <a:pPr marL="285750" lvl="1" indent="-285750">
              <a:buClr>
                <a:srgbClr val="FF0000"/>
              </a:buClr>
              <a:buSzPct val="80000"/>
              <a:buFont typeface="Wingdings 3" panose="05040102010807070707" pitchFamily="18" charset="2"/>
              <a:buChar char="u"/>
            </a:pPr>
            <a:r>
              <a:rPr lang="en-GB" b="1" dirty="0">
                <a:solidFill>
                  <a:srgbClr val="FF0000"/>
                </a:solidFill>
                <a:latin typeface="Calibri" panose="020F0502020204030204" pitchFamily="34" charset="0"/>
                <a:cs typeface="Calibri" panose="020F0502020204030204" pitchFamily="34" charset="0"/>
              </a:rPr>
              <a:t>Overall objective</a:t>
            </a:r>
            <a:r>
              <a:rPr lang="en-GB" dirty="0">
                <a:latin typeface="Calibri" panose="020F0502020204030204" pitchFamily="34" charset="0"/>
                <a:cs typeface="Calibri" panose="020F0502020204030204" pitchFamily="34" charset="0"/>
              </a:rPr>
              <a:t>:  to compile statistics on informal productive activities carried out by persons and economic units  in a harmonious and comparable manner from different data sources =&gt; enhancing and building on complementarities between data sources and ensuring data quality </a:t>
            </a:r>
          </a:p>
        </p:txBody>
      </p:sp>
      <p:sp>
        <p:nvSpPr>
          <p:cNvPr id="3" name="TextBox 2">
            <a:extLst>
              <a:ext uri="{FF2B5EF4-FFF2-40B4-BE49-F238E27FC236}">
                <a16:creationId xmlns:a16="http://schemas.microsoft.com/office/drawing/2014/main" id="{59487817-4E2C-F676-2BD7-FB53D5796DBD}"/>
              </a:ext>
            </a:extLst>
          </p:cNvPr>
          <p:cNvSpPr txBox="1"/>
          <p:nvPr/>
        </p:nvSpPr>
        <p:spPr>
          <a:xfrm>
            <a:off x="384212" y="2152225"/>
            <a:ext cx="10254726" cy="4185761"/>
          </a:xfrm>
          <a:prstGeom prst="rect">
            <a:avLst/>
          </a:prstGeom>
          <a:noFill/>
        </p:spPr>
        <p:txBody>
          <a:bodyPr wrap="square">
            <a:spAutoFit/>
          </a:bodyPr>
          <a:lstStyle/>
          <a:p>
            <a:pPr marL="0" marR="0" lvl="1" indent="0" algn="l" defTabSz="914400" rtl="0" eaLnBrk="1" fontAlgn="auto" latinLnBrk="0" hangingPunct="1">
              <a:lnSpc>
                <a:spcPct val="100000"/>
              </a:lnSpc>
              <a:spcBef>
                <a:spcPts val="600"/>
              </a:spcBef>
              <a:spcAft>
                <a:spcPts val="600"/>
              </a:spcAft>
              <a:buClr>
                <a:srgbClr val="FF0000"/>
              </a:buClr>
              <a:buSzPct val="80000"/>
              <a:buFontTx/>
              <a:buNone/>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Key issues:</a:t>
            </a:r>
          </a:p>
          <a:p>
            <a:pPr marL="285750" marR="0" lvl="1" indent="-285750" algn="l" defTabSz="914400" rtl="0" eaLnBrk="1" fontAlgn="auto" latinLnBrk="0" hangingPunct="1">
              <a:lnSpc>
                <a:spcPct val="100000"/>
              </a:lnSpc>
              <a:spcBef>
                <a:spcPts val="600"/>
              </a:spcBef>
              <a:spcAft>
                <a:spcPts val="600"/>
              </a:spcAft>
              <a:buClr>
                <a:srgbClr val="FF0000"/>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Need for different but complementary data sources which calls for harmonisation across sources and for collaboration between different national institutions</a:t>
            </a:r>
            <a:endParaRPr kumimoji="0" lang="en-GB"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285750" marR="0" lvl="1" indent="-285750" algn="l" defTabSz="914400" rtl="0" eaLnBrk="1" fontAlgn="auto" latinLnBrk="0" hangingPunct="1">
              <a:lnSpc>
                <a:spcPct val="100000"/>
              </a:lnSpc>
              <a:spcBef>
                <a:spcPts val="600"/>
              </a:spcBef>
              <a:spcAft>
                <a:spcPts val="600"/>
              </a:spcAft>
              <a:buClr>
                <a:srgbClr val="FF0000"/>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Importance of the quality of the data generated and the factors that influence such quality and reliability of results and their interpretation </a:t>
            </a:r>
          </a:p>
          <a:p>
            <a:pPr marL="285750" marR="0" lvl="1" indent="-285750" algn="l" defTabSz="914400" rtl="0" eaLnBrk="1" fontAlgn="auto" latinLnBrk="0" hangingPunct="1">
              <a:lnSpc>
                <a:spcPct val="100000"/>
              </a:lnSpc>
              <a:spcBef>
                <a:spcPts val="600"/>
              </a:spcBef>
              <a:spcAft>
                <a:spcPts val="600"/>
              </a:spcAft>
              <a:buClr>
                <a:srgbClr val="FF0000"/>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Implications of different sources in relation to population coverage, unit of observation and component of the informal economy concerned, ability to apply definitions, issues covered and range of data and indicators generated:</a:t>
            </a:r>
          </a:p>
          <a:p>
            <a:pPr marL="742950" marR="0" lvl="2" indent="-285750" algn="l" defTabSz="914400" rtl="0" eaLnBrk="1" fontAlgn="auto" latinLnBrk="0" hangingPunct="1">
              <a:lnSpc>
                <a:spcPct val="100000"/>
              </a:lnSpc>
              <a:spcBef>
                <a:spcPts val="0"/>
              </a:spcBef>
              <a:spcAft>
                <a:spcPts val="600"/>
              </a:spcAft>
              <a:buClr>
                <a:srgbClr val="FF0000"/>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Surveys and censuses referring to </a:t>
            </a:r>
          </a:p>
          <a:p>
            <a:pPr marL="1200150" marR="0" lvl="3" indent="-285750" algn="l" defTabSz="914400" rtl="0" eaLnBrk="1" fontAlgn="auto" latinLnBrk="0" hangingPunct="1">
              <a:lnSpc>
                <a:spcPct val="100000"/>
              </a:lnSpc>
              <a:spcBef>
                <a:spcPts val="0"/>
              </a:spcBef>
              <a:spcAft>
                <a:spcPts val="600"/>
              </a:spcAft>
              <a:buClr>
                <a:srgbClr val="FF0000"/>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Persons, jobs and work activities</a:t>
            </a:r>
          </a:p>
          <a:p>
            <a:pPr marL="1200150" marR="0" lvl="3" indent="-285750" algn="l" defTabSz="914400" rtl="0" eaLnBrk="1" fontAlgn="auto" latinLnBrk="0" hangingPunct="1">
              <a:lnSpc>
                <a:spcPct val="100000"/>
              </a:lnSpc>
              <a:spcBef>
                <a:spcPts val="0"/>
              </a:spcBef>
              <a:spcAft>
                <a:spcPts val="600"/>
              </a:spcAft>
              <a:buClr>
                <a:srgbClr val="FF0000"/>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Economic units</a:t>
            </a:r>
          </a:p>
          <a:p>
            <a:pPr marL="742950" marR="0" lvl="2" indent="-285750" algn="l" defTabSz="914400" rtl="0" eaLnBrk="1" fontAlgn="auto" latinLnBrk="0" hangingPunct="1">
              <a:lnSpc>
                <a:spcPct val="100000"/>
              </a:lnSpc>
              <a:spcBef>
                <a:spcPts val="0"/>
              </a:spcBef>
              <a:spcAft>
                <a:spcPts val="600"/>
              </a:spcAft>
              <a:buClr>
                <a:srgbClr val="FF0000"/>
              </a:buClr>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Administrative records </a:t>
            </a:r>
          </a:p>
        </p:txBody>
      </p:sp>
    </p:spTree>
    <p:extLst>
      <p:ext uri="{BB962C8B-B14F-4D97-AF65-F5344CB8AC3E}">
        <p14:creationId xmlns:p14="http://schemas.microsoft.com/office/powerpoint/2010/main" val="43546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left)">
                                      <p:cBhvr>
                                        <p:cTn id="26" dur="500"/>
                                        <p:tgtEl>
                                          <p:spTgt spid="3">
                                            <p:txEl>
                                              <p:pRg st="6" end="6"/>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left)">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579" y="275578"/>
            <a:ext cx="4336856" cy="965624"/>
          </a:xfrm>
        </p:spPr>
        <p:txBody>
          <a:bodyPr/>
          <a:lstStyle/>
          <a:p>
            <a:r>
              <a:rPr lang="en-GB" sz="3200" b="0" dirty="0">
                <a:solidFill>
                  <a:schemeClr val="accent5">
                    <a:lumMod val="50000"/>
                  </a:schemeClr>
                </a:solidFill>
                <a:latin typeface="Calibri" panose="020F0502020204030204" pitchFamily="34" charset="0"/>
                <a:cs typeface="Calibri" panose="020F0502020204030204" pitchFamily="34" charset="0"/>
              </a:rPr>
              <a:t>Multiple complementary sources of data</a:t>
            </a:r>
            <a:br>
              <a:rPr lang="en-GB" sz="3200" b="0" dirty="0">
                <a:solidFill>
                  <a:schemeClr val="accent5">
                    <a:lumMod val="50000"/>
                  </a:schemeClr>
                </a:solidFill>
                <a:latin typeface="Calibri" panose="020F0502020204030204" pitchFamily="34" charset="0"/>
                <a:cs typeface="Calibri" panose="020F0502020204030204" pitchFamily="34" charset="0"/>
              </a:rPr>
            </a:br>
            <a:endParaRPr lang="en-GB" sz="3200" b="0" dirty="0">
              <a:solidFill>
                <a:schemeClr val="accent5">
                  <a:lumMod val="50000"/>
                </a:schemeClr>
              </a:solidFill>
              <a:latin typeface="Calibri" panose="020F0502020204030204" pitchFamily="34" charset="0"/>
              <a:cs typeface="Calibri" panose="020F0502020204030204" pitchFamily="34" charset="0"/>
            </a:endParaRP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endParaRPr>
          </a:p>
        </p:txBody>
      </p:sp>
      <p:sp>
        <p:nvSpPr>
          <p:cNvPr id="11" name="Flèche : droite 10">
            <a:extLst>
              <a:ext uri="{FF2B5EF4-FFF2-40B4-BE49-F238E27FC236}">
                <a16:creationId xmlns:a16="http://schemas.microsoft.com/office/drawing/2014/main" id="{46543072-113B-7F61-EA96-278EEC7B107B}"/>
              </a:ext>
            </a:extLst>
          </p:cNvPr>
          <p:cNvSpPr/>
          <p:nvPr/>
        </p:nvSpPr>
        <p:spPr>
          <a:xfrm>
            <a:off x="0" y="407035"/>
            <a:ext cx="1549419" cy="1158682"/>
          </a:xfrm>
          <a:prstGeom prst="rightArrow">
            <a:avLst>
              <a:gd name="adj1" fmla="val 66062"/>
              <a:gd name="adj2" fmla="val 50000"/>
            </a:avLst>
          </a:prstGeom>
          <a:solidFill>
            <a:srgbClr val="1D92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rPr>
              <a:t>Data Sources</a:t>
            </a:r>
          </a:p>
        </p:txBody>
      </p:sp>
      <p:sp>
        <p:nvSpPr>
          <p:cNvPr id="13" name="TextBox 12">
            <a:extLst>
              <a:ext uri="{FF2B5EF4-FFF2-40B4-BE49-F238E27FC236}">
                <a16:creationId xmlns:a16="http://schemas.microsoft.com/office/drawing/2014/main" id="{C16B20AF-74E2-FBAB-812D-66C7E83CFBF6}"/>
              </a:ext>
            </a:extLst>
          </p:cNvPr>
          <p:cNvSpPr txBox="1"/>
          <p:nvPr/>
        </p:nvSpPr>
        <p:spPr>
          <a:xfrm>
            <a:off x="1391432" y="1443694"/>
            <a:ext cx="396737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Objective</a:t>
            </a: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Compile data on informal productive activities carried out by persons and economic units in a harmonious and comparable manner </a:t>
            </a:r>
          </a:p>
        </p:txBody>
      </p:sp>
      <p:sp>
        <p:nvSpPr>
          <p:cNvPr id="15" name="TextBox 14">
            <a:extLst>
              <a:ext uri="{FF2B5EF4-FFF2-40B4-BE49-F238E27FC236}">
                <a16:creationId xmlns:a16="http://schemas.microsoft.com/office/drawing/2014/main" id="{D13C3B50-9C29-7026-5398-CF27A62D2A27}"/>
              </a:ext>
            </a:extLst>
          </p:cNvPr>
          <p:cNvSpPr txBox="1"/>
          <p:nvPr/>
        </p:nvSpPr>
        <p:spPr>
          <a:xfrm>
            <a:off x="1212641" y="2858388"/>
            <a:ext cx="4336856"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Multiple components of the informal economy (different reference units)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multiple “dimensions”</a:t>
            </a:r>
          </a:p>
        </p:txBody>
      </p:sp>
      <p:sp>
        <p:nvSpPr>
          <p:cNvPr id="16" name="Arrow: Down 15">
            <a:extLst>
              <a:ext uri="{FF2B5EF4-FFF2-40B4-BE49-F238E27FC236}">
                <a16:creationId xmlns:a16="http://schemas.microsoft.com/office/drawing/2014/main" id="{71C1B55F-686A-2699-09AD-D69B5726BF8B}"/>
              </a:ext>
            </a:extLst>
          </p:cNvPr>
          <p:cNvSpPr/>
          <p:nvPr/>
        </p:nvSpPr>
        <p:spPr>
          <a:xfrm>
            <a:off x="3259238" y="2657042"/>
            <a:ext cx="157712" cy="24454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7" name="Arrow: Down 16">
            <a:extLst>
              <a:ext uri="{FF2B5EF4-FFF2-40B4-BE49-F238E27FC236}">
                <a16:creationId xmlns:a16="http://schemas.microsoft.com/office/drawing/2014/main" id="{E46295A8-E0A5-F400-C3DD-77991C9A5442}"/>
              </a:ext>
            </a:extLst>
          </p:cNvPr>
          <p:cNvSpPr/>
          <p:nvPr/>
        </p:nvSpPr>
        <p:spPr>
          <a:xfrm>
            <a:off x="3217409" y="3891151"/>
            <a:ext cx="157712" cy="24454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8" name="TextBox 17">
            <a:extLst>
              <a:ext uri="{FF2B5EF4-FFF2-40B4-BE49-F238E27FC236}">
                <a16:creationId xmlns:a16="http://schemas.microsoft.com/office/drawing/2014/main" id="{B4CB060B-6E87-74C7-B886-9D5AEEF98E7F}"/>
              </a:ext>
            </a:extLst>
          </p:cNvPr>
          <p:cNvSpPr txBox="1"/>
          <p:nvPr/>
        </p:nvSpPr>
        <p:spPr>
          <a:xfrm>
            <a:off x="1524022" y="4085210"/>
            <a:ext cx="362298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Call for multiple complementary  data sources</a:t>
            </a:r>
          </a:p>
        </p:txBody>
      </p:sp>
      <p:sp>
        <p:nvSpPr>
          <p:cNvPr id="19" name="TextBox 18">
            <a:extLst>
              <a:ext uri="{FF2B5EF4-FFF2-40B4-BE49-F238E27FC236}">
                <a16:creationId xmlns:a16="http://schemas.microsoft.com/office/drawing/2014/main" id="{A4A0A07E-A23E-61BD-A580-76FD991BDC81}"/>
              </a:ext>
            </a:extLst>
          </p:cNvPr>
          <p:cNvSpPr txBox="1"/>
          <p:nvPr/>
        </p:nvSpPr>
        <p:spPr>
          <a:xfrm>
            <a:off x="1212641" y="5666968"/>
            <a:ext cx="2393889" cy="9233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FA3C4B">
                  <a:lumMod val="75000"/>
                </a:srgbClr>
              </a:buClr>
              <a:buSzTx/>
              <a:buFont typeface="Wingdings 2" panose="05020102010507070707" pitchFamily="18" charset="2"/>
              <a:buChar char="Í"/>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Close collaboration between different national institutions</a:t>
            </a:r>
          </a:p>
        </p:txBody>
      </p:sp>
      <p:sp>
        <p:nvSpPr>
          <p:cNvPr id="21" name="TextBox 20">
            <a:extLst>
              <a:ext uri="{FF2B5EF4-FFF2-40B4-BE49-F238E27FC236}">
                <a16:creationId xmlns:a16="http://schemas.microsoft.com/office/drawing/2014/main" id="{7A05999A-52F6-3F7D-6CD9-F10F28E9F034}"/>
              </a:ext>
            </a:extLst>
          </p:cNvPr>
          <p:cNvSpPr txBox="1"/>
          <p:nvPr/>
        </p:nvSpPr>
        <p:spPr>
          <a:xfrm>
            <a:off x="1111271" y="5050141"/>
            <a:ext cx="258237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Harmonization across sources and institutions </a:t>
            </a:r>
          </a:p>
        </p:txBody>
      </p:sp>
      <p:sp>
        <p:nvSpPr>
          <p:cNvPr id="24" name="TextBox 23">
            <a:extLst>
              <a:ext uri="{FF2B5EF4-FFF2-40B4-BE49-F238E27FC236}">
                <a16:creationId xmlns:a16="http://schemas.microsoft.com/office/drawing/2014/main" id="{6902C279-821D-F7AF-00E4-B1396C1629E2}"/>
              </a:ext>
            </a:extLst>
          </p:cNvPr>
          <p:cNvSpPr txBox="1"/>
          <p:nvPr/>
        </p:nvSpPr>
        <p:spPr>
          <a:xfrm>
            <a:off x="3954694" y="5007977"/>
            <a:ext cx="18024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Enhanced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comparability</a:t>
            </a:r>
          </a:p>
        </p:txBody>
      </p:sp>
      <p:sp>
        <p:nvSpPr>
          <p:cNvPr id="25" name="Arrow: Chevron 24">
            <a:extLst>
              <a:ext uri="{FF2B5EF4-FFF2-40B4-BE49-F238E27FC236}">
                <a16:creationId xmlns:a16="http://schemas.microsoft.com/office/drawing/2014/main" id="{F484CA88-6AF7-25BF-29ED-BFA2EE248B62}"/>
              </a:ext>
            </a:extLst>
          </p:cNvPr>
          <p:cNvSpPr/>
          <p:nvPr/>
        </p:nvSpPr>
        <p:spPr>
          <a:xfrm rot="16200000">
            <a:off x="3150073" y="4017231"/>
            <a:ext cx="334763" cy="1669925"/>
          </a:xfrm>
          <a:prstGeom prst="chevron">
            <a:avLst>
              <a:gd name="adj" fmla="val 7336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0" name="TextBox 29">
            <a:extLst>
              <a:ext uri="{FF2B5EF4-FFF2-40B4-BE49-F238E27FC236}">
                <a16:creationId xmlns:a16="http://schemas.microsoft.com/office/drawing/2014/main" id="{66A9B296-1C79-549C-0F2E-3F0E78D6C93C}"/>
              </a:ext>
            </a:extLst>
          </p:cNvPr>
          <p:cNvSpPr txBox="1"/>
          <p:nvPr/>
        </p:nvSpPr>
        <p:spPr>
          <a:xfrm>
            <a:off x="3673256" y="5657621"/>
            <a:ext cx="2888088" cy="9233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FA3C4B">
                  <a:lumMod val="75000"/>
                </a:srgbClr>
              </a:buClr>
              <a:buSzTx/>
              <a:buFont typeface="Wingdings 2" panose="05020102010507070707" pitchFamily="18" charset="2"/>
              <a:buChar char="Í"/>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Use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most recent relevant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ILO methodological guidance</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6" name="Arrow: Left-Right 35">
            <a:extLst>
              <a:ext uri="{FF2B5EF4-FFF2-40B4-BE49-F238E27FC236}">
                <a16:creationId xmlns:a16="http://schemas.microsoft.com/office/drawing/2014/main" id="{47FAFA7D-C095-C32D-5CDB-6BDA40E5995C}"/>
              </a:ext>
            </a:extLst>
          </p:cNvPr>
          <p:cNvSpPr/>
          <p:nvPr/>
        </p:nvSpPr>
        <p:spPr>
          <a:xfrm>
            <a:off x="3442507" y="5131724"/>
            <a:ext cx="461497" cy="334763"/>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097C3BE0-7B65-A238-C952-E36B1C9EF8DA}"/>
              </a:ext>
            </a:extLst>
          </p:cNvPr>
          <p:cNvSpPr txBox="1"/>
          <p:nvPr/>
        </p:nvSpPr>
        <p:spPr>
          <a:xfrm>
            <a:off x="7358786" y="197878"/>
            <a:ext cx="2888088" cy="584775"/>
          </a:xfrm>
          <a:prstGeom prst="rect">
            <a:avLst/>
          </a:prstGeom>
          <a:noFill/>
        </p:spPr>
        <p:txBody>
          <a:bodyPr wrap="square">
            <a:spAutoFit/>
          </a:bodyPr>
          <a:lstStyle/>
          <a:p>
            <a:r>
              <a:rPr lang="en-GB" sz="3200" dirty="0">
                <a:solidFill>
                  <a:schemeClr val="accent5">
                    <a:lumMod val="50000"/>
                  </a:schemeClr>
                </a:solidFill>
                <a:latin typeface="Calibri" panose="020F0502020204030204" pitchFamily="34" charset="0"/>
                <a:ea typeface="+mj-ea"/>
                <a:cs typeface="Calibri" panose="020F0502020204030204" pitchFamily="34" charset="0"/>
              </a:rPr>
              <a:t>Quality issues </a:t>
            </a:r>
          </a:p>
        </p:txBody>
      </p:sp>
      <p:sp>
        <p:nvSpPr>
          <p:cNvPr id="8" name="Arrow: Chevron 7">
            <a:extLst>
              <a:ext uri="{FF2B5EF4-FFF2-40B4-BE49-F238E27FC236}">
                <a16:creationId xmlns:a16="http://schemas.microsoft.com/office/drawing/2014/main" id="{4195FF65-5CAF-B13A-57DD-C8EB073F71CB}"/>
              </a:ext>
            </a:extLst>
          </p:cNvPr>
          <p:cNvSpPr/>
          <p:nvPr/>
        </p:nvSpPr>
        <p:spPr>
          <a:xfrm rot="5400000">
            <a:off x="8502706" y="2858210"/>
            <a:ext cx="813293" cy="1564574"/>
          </a:xfrm>
          <a:prstGeom prst="chevron">
            <a:avLst>
              <a:gd name="adj" fmla="val 7336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FF922B36-3A4B-D75E-CA44-9AD5824B38EF}"/>
              </a:ext>
            </a:extLst>
          </p:cNvPr>
          <p:cNvSpPr txBox="1"/>
          <p:nvPr/>
        </p:nvSpPr>
        <p:spPr>
          <a:xfrm>
            <a:off x="6571359" y="2479441"/>
            <a:ext cx="1683611"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Methodologies used</a:t>
            </a:r>
          </a:p>
        </p:txBody>
      </p:sp>
      <p:sp>
        <p:nvSpPr>
          <p:cNvPr id="10" name="TextBox 9">
            <a:extLst>
              <a:ext uri="{FF2B5EF4-FFF2-40B4-BE49-F238E27FC236}">
                <a16:creationId xmlns:a16="http://schemas.microsoft.com/office/drawing/2014/main" id="{F473C914-0DDE-E9BC-4DB3-0199D5E9D2DF}"/>
              </a:ext>
            </a:extLst>
          </p:cNvPr>
          <p:cNvSpPr txBox="1"/>
          <p:nvPr/>
        </p:nvSpPr>
        <p:spPr>
          <a:xfrm>
            <a:off x="9450717" y="2531065"/>
            <a:ext cx="12304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Concepts applied</a:t>
            </a:r>
          </a:p>
        </p:txBody>
      </p:sp>
      <p:cxnSp>
        <p:nvCxnSpPr>
          <p:cNvPr id="12" name="Straight Connector 11">
            <a:extLst>
              <a:ext uri="{FF2B5EF4-FFF2-40B4-BE49-F238E27FC236}">
                <a16:creationId xmlns:a16="http://schemas.microsoft.com/office/drawing/2014/main" id="{B394889F-F3E0-59BA-41A3-2CBBC749DD66}"/>
              </a:ext>
            </a:extLst>
          </p:cNvPr>
          <p:cNvCxnSpPr/>
          <p:nvPr/>
        </p:nvCxnSpPr>
        <p:spPr>
          <a:xfrm>
            <a:off x="9450717" y="2619572"/>
            <a:ext cx="0" cy="5062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E424C1ED-5079-DF74-E1FB-BBBE0FF0E665}"/>
              </a:ext>
            </a:extLst>
          </p:cNvPr>
          <p:cNvCxnSpPr/>
          <p:nvPr/>
        </p:nvCxnSpPr>
        <p:spPr>
          <a:xfrm>
            <a:off x="8254970" y="2601130"/>
            <a:ext cx="0" cy="506200"/>
          </a:xfrm>
          <a:prstGeom prst="line">
            <a:avLst/>
          </a:prstGeom>
        </p:spPr>
        <p:style>
          <a:lnRef idx="1">
            <a:schemeClr val="accent2"/>
          </a:lnRef>
          <a:fillRef idx="0">
            <a:schemeClr val="accent2"/>
          </a:fillRef>
          <a:effectRef idx="0">
            <a:schemeClr val="accent2"/>
          </a:effectRef>
          <a:fontRef idx="minor">
            <a:schemeClr val="tx1"/>
          </a:fontRef>
        </p:style>
      </p:cxnSp>
      <p:sp>
        <p:nvSpPr>
          <p:cNvPr id="20" name="Rectangle 19">
            <a:extLst>
              <a:ext uri="{FF2B5EF4-FFF2-40B4-BE49-F238E27FC236}">
                <a16:creationId xmlns:a16="http://schemas.microsoft.com/office/drawing/2014/main" id="{4AEE6EDA-149F-CC3F-71C8-20DBC16ABA5E}"/>
              </a:ext>
            </a:extLst>
          </p:cNvPr>
          <p:cNvSpPr/>
          <p:nvPr/>
        </p:nvSpPr>
        <p:spPr>
          <a:xfrm>
            <a:off x="6885725" y="4045954"/>
            <a:ext cx="404683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For any data source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Quality</a:t>
            </a: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 of data generated </a:t>
            </a:r>
            <a:r>
              <a:rPr kumimoji="0" lang="en-GB" sz="16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(precision, bias)</a:t>
            </a:r>
          </a:p>
        </p:txBody>
      </p:sp>
      <p:sp>
        <p:nvSpPr>
          <p:cNvPr id="22" name="Rectangle 21">
            <a:extLst>
              <a:ext uri="{FF2B5EF4-FFF2-40B4-BE49-F238E27FC236}">
                <a16:creationId xmlns:a16="http://schemas.microsoft.com/office/drawing/2014/main" id="{735589DD-96BB-984C-ED12-3F398560D325}"/>
              </a:ext>
            </a:extLst>
          </p:cNvPr>
          <p:cNvSpPr/>
          <p:nvPr/>
        </p:nvSpPr>
        <p:spPr>
          <a:xfrm>
            <a:off x="6970155" y="4598985"/>
            <a:ext cx="3962400" cy="646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Comparability </a:t>
            </a:r>
            <a:r>
              <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across sources</a:t>
            </a:r>
          </a:p>
        </p:txBody>
      </p:sp>
      <p:sp>
        <p:nvSpPr>
          <p:cNvPr id="26" name="TextBox 25">
            <a:extLst>
              <a:ext uri="{FF2B5EF4-FFF2-40B4-BE49-F238E27FC236}">
                <a16:creationId xmlns:a16="http://schemas.microsoft.com/office/drawing/2014/main" id="{AD5588B6-334E-8467-5CB8-754DC8B6B530}"/>
              </a:ext>
            </a:extLst>
          </p:cNvPr>
          <p:cNvSpPr txBox="1"/>
          <p:nvPr/>
        </p:nvSpPr>
        <p:spPr>
          <a:xfrm>
            <a:off x="6625538" y="1241202"/>
            <a:ext cx="4447981"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Planning</a:t>
            </a: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the system of statistics on informality: close attention paid to methodologies used to ensure such quality</a:t>
            </a:r>
            <a:endPar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1DC8226A-6434-6C03-0849-830C7A2ABBC5}"/>
              </a:ext>
            </a:extLst>
          </p:cNvPr>
          <p:cNvSpPr txBox="1"/>
          <p:nvPr/>
        </p:nvSpPr>
        <p:spPr>
          <a:xfrm>
            <a:off x="6625537" y="5326688"/>
            <a:ext cx="5081347" cy="143116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Data use.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Ensure adequate use of data &amp; enable clear and appropriate interpretation of the statistics</a:t>
            </a:r>
          </a:p>
          <a:p>
            <a:pPr marL="285750" marR="0" lvl="0" indent="-285750" algn="l" defTabSz="914400" rtl="0" eaLnBrk="1" fontAlgn="auto" latinLnBrk="0" hangingPunct="1">
              <a:lnSpc>
                <a:spcPct val="100000"/>
              </a:lnSpc>
              <a:spcBef>
                <a:spcPts val="0"/>
              </a:spcBef>
              <a:spcAft>
                <a:spcPts val="0"/>
              </a:spcAft>
              <a:buClr>
                <a:srgbClr val="FA3C4B">
                  <a:lumMod val="75000"/>
                </a:srgbClr>
              </a:buClr>
              <a:buSzPct val="75000"/>
              <a:buFont typeface="Wingdings 3" panose="05040102010807070707" pitchFamily="18" charset="2"/>
              <a:buChar char="u"/>
              <a:tabLst/>
              <a:defRPr/>
            </a:pP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quality assessed and reported on transparently</a:t>
            </a:r>
          </a:p>
          <a:p>
            <a:pPr marL="285750" marR="0" lvl="0" indent="-285750" algn="l" defTabSz="914400" rtl="0" eaLnBrk="1" fontAlgn="auto" latinLnBrk="0" hangingPunct="1">
              <a:lnSpc>
                <a:spcPct val="100000"/>
              </a:lnSpc>
              <a:spcBef>
                <a:spcPts val="0"/>
              </a:spcBef>
              <a:spcAft>
                <a:spcPts val="0"/>
              </a:spcAft>
              <a:buClr>
                <a:srgbClr val="FA3C4B">
                  <a:lumMod val="75000"/>
                </a:srgbClr>
              </a:buClr>
              <a:buSzPct val="75000"/>
              <a:buFont typeface="Wingdings 3" panose="05040102010807070707" pitchFamily="18" charset="2"/>
              <a:buChar char="u"/>
              <a:tabLst/>
              <a:defRPr/>
            </a:pP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Metadata (source, concepts, methodologies, etc.) published alongside any published data.</a:t>
            </a:r>
          </a:p>
        </p:txBody>
      </p:sp>
      <p:sp>
        <p:nvSpPr>
          <p:cNvPr id="41" name="Flèche : droite 5">
            <a:extLst>
              <a:ext uri="{FF2B5EF4-FFF2-40B4-BE49-F238E27FC236}">
                <a16:creationId xmlns:a16="http://schemas.microsoft.com/office/drawing/2014/main" id="{D49C332A-3BE0-F914-FFDF-10938E8A70C5}"/>
              </a:ext>
            </a:extLst>
          </p:cNvPr>
          <p:cNvSpPr/>
          <p:nvPr/>
        </p:nvSpPr>
        <p:spPr>
          <a:xfrm flipH="1">
            <a:off x="10800568" y="1102049"/>
            <a:ext cx="1405908" cy="813292"/>
          </a:xfrm>
          <a:prstGeom prst="rightArrow">
            <a:avLst>
              <a:gd name="adj1" fmla="val 60708"/>
              <a:gd name="adj2" fmla="val 50000"/>
            </a:avLst>
          </a:prstGeom>
          <a:solidFill>
            <a:srgbClr val="53B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latin typeface="Calibri" panose="020F0502020204030204" pitchFamily="34" charset="0"/>
                <a:cs typeface="Calibri" panose="020F0502020204030204" pitchFamily="34" charset="0"/>
              </a:rPr>
              <a:t>117-118</a:t>
            </a:r>
          </a:p>
        </p:txBody>
      </p:sp>
    </p:spTree>
    <p:extLst>
      <p:ext uri="{BB962C8B-B14F-4D97-AF65-F5344CB8AC3E}">
        <p14:creationId xmlns:p14="http://schemas.microsoft.com/office/powerpoint/2010/main" val="289280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up)">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up)">
                                      <p:cBhvr>
                                        <p:cTn id="39" dur="500"/>
                                        <p:tgtEl>
                                          <p:spTgt spid="30"/>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par>
                                <p:cTn id="56" presetID="10" presetClass="entr" presetSubtype="0"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par>
                                <p:cTn id="59" presetID="10"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childTnLst>
                                </p:cTn>
                              </p:par>
                              <p:par>
                                <p:cTn id="76" presetID="22" presetClass="entr" presetSubtype="2" fill="hold" grpId="0"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wipe(right)">
                                      <p:cBhvr>
                                        <p:cTn id="7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p:bldP spid="19" grpId="0"/>
      <p:bldP spid="21" grpId="0"/>
      <p:bldP spid="24" grpId="0"/>
      <p:bldP spid="25" grpId="0" animBg="1"/>
      <p:bldP spid="30" grpId="0"/>
      <p:bldP spid="36" grpId="0" animBg="1"/>
      <p:bldP spid="7" grpId="0"/>
      <p:bldP spid="8" grpId="0" animBg="1"/>
      <p:bldP spid="9" grpId="0"/>
      <p:bldP spid="10" grpId="0"/>
      <p:bldP spid="20" grpId="0"/>
      <p:bldP spid="22" grpId="0"/>
      <p:bldP spid="26" grpId="0"/>
      <p:bldP spid="27" grpId="0"/>
      <p:bldP spid="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2752" y="2655928"/>
            <a:ext cx="6469087" cy="1814471"/>
          </a:xfrm>
        </p:spPr>
        <p:txBody>
          <a:bodyPr/>
          <a:lstStyle/>
          <a:p>
            <a:r>
              <a:rPr lang="en-GB" sz="4800" b="0" dirty="0">
                <a:solidFill>
                  <a:schemeClr val="bg1"/>
                </a:solidFill>
                <a:latin typeface="Abadi" panose="020B0604020104020204" pitchFamily="34" charset="0"/>
                <a:ea typeface="ADLaM Display" panose="02010000000000000000" pitchFamily="2" charset="0"/>
                <a:cs typeface="ADLaM Display" panose="02010000000000000000" pitchFamily="2" charset="0"/>
              </a:rPr>
              <a:t>Data sources for </a:t>
            </a:r>
            <a:r>
              <a:rPr lang="en-GB" sz="4800" dirty="0">
                <a:solidFill>
                  <a:schemeClr val="accent2"/>
                </a:solidFill>
                <a:latin typeface="Abadi" panose="020B0604020104020204" pitchFamily="34" charset="0"/>
                <a:ea typeface="ADLaM Display" panose="02010000000000000000" pitchFamily="2" charset="0"/>
                <a:cs typeface="ADLaM Display" panose="02010000000000000000" pitchFamily="2" charset="0"/>
              </a:rPr>
              <a:t>persons, jobs and work activities</a:t>
            </a:r>
            <a:br>
              <a:rPr lang="en-GB" sz="4400" dirty="0">
                <a:solidFill>
                  <a:schemeClr val="accent2"/>
                </a:solidFill>
                <a:latin typeface="Kalinga" panose="020B0502040204020203" pitchFamily="34" charset="0"/>
                <a:cs typeface="Kalinga" panose="020B0502040204020203" pitchFamily="34" charset="0"/>
              </a:rPr>
            </a:br>
            <a:endParaRPr lang="en-GB" sz="4400" dirty="0">
              <a:solidFill>
                <a:schemeClr val="accent2"/>
              </a:solidFill>
              <a:latin typeface="Kalinga" panose="020B0502040204020203" pitchFamily="34" charset="0"/>
              <a:cs typeface="Kalinga" panose="020B0502040204020203" pitchFamily="34" charset="0"/>
            </a:endParaRPr>
          </a:p>
        </p:txBody>
      </p:sp>
      <p:pic>
        <p:nvPicPr>
          <p:cNvPr id="10" name="Picture 9">
            <a:extLst>
              <a:ext uri="{FF2B5EF4-FFF2-40B4-BE49-F238E27FC236}">
                <a16:creationId xmlns:a16="http://schemas.microsoft.com/office/drawing/2014/main" id="{2545628F-F8E4-2AD9-F8E0-E1573D597FDC}"/>
              </a:ext>
            </a:extLst>
          </p:cNvPr>
          <p:cNvPicPr>
            <a:picLocks noChangeAspect="1"/>
          </p:cNvPicPr>
          <p:nvPr/>
        </p:nvPicPr>
        <p:blipFill>
          <a:blip r:embed="rId2">
            <a:alphaModFix amt="85000"/>
            <a:duotone>
              <a:prstClr val="black"/>
              <a:schemeClr val="bg2">
                <a:lumMod val="75000"/>
                <a:tint val="45000"/>
                <a:satMod val="400000"/>
              </a:schemeClr>
            </a:duotone>
            <a:extLst>
              <a:ext uri="{BEBA8EAE-BF5A-486C-A8C5-ECC9F3942E4B}">
                <a14:imgProps xmlns:a14="http://schemas.microsoft.com/office/drawing/2010/main">
                  <a14:imgLayer r:embed="rId3">
                    <a14:imgEffect>
                      <a14:artisticFilmGrain/>
                    </a14:imgEffect>
                  </a14:imgLayer>
                </a14:imgProps>
              </a:ext>
            </a:extLst>
          </a:blip>
          <a:stretch>
            <a:fillRect/>
          </a:stretch>
        </p:blipFill>
        <p:spPr>
          <a:xfrm>
            <a:off x="7101839" y="557650"/>
            <a:ext cx="4780548" cy="6058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9758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 droite 5">
            <a:extLst>
              <a:ext uri="{FF2B5EF4-FFF2-40B4-BE49-F238E27FC236}">
                <a16:creationId xmlns:a16="http://schemas.microsoft.com/office/drawing/2014/main" id="{4CBA36D3-5DF6-8A33-D11B-2F06E53167EC}"/>
              </a:ext>
            </a:extLst>
          </p:cNvPr>
          <p:cNvSpPr/>
          <p:nvPr/>
        </p:nvSpPr>
        <p:spPr>
          <a:xfrm>
            <a:off x="517011" y="398883"/>
            <a:ext cx="1683611" cy="813292"/>
          </a:xfrm>
          <a:prstGeom prst="rightArrow">
            <a:avLst>
              <a:gd name="adj1" fmla="val 60708"/>
              <a:gd name="adj2" fmla="val 50000"/>
            </a:avLst>
          </a:prstGeom>
          <a:solidFill>
            <a:srgbClr val="53B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119-121</a:t>
            </a:r>
          </a:p>
        </p:txBody>
      </p:sp>
      <p:sp>
        <p:nvSpPr>
          <p:cNvPr id="2" name="Title 1"/>
          <p:cNvSpPr>
            <a:spLocks noGrp="1"/>
          </p:cNvSpPr>
          <p:nvPr>
            <p:ph type="title"/>
          </p:nvPr>
        </p:nvSpPr>
        <p:spPr>
          <a:xfrm>
            <a:off x="2085718" y="113217"/>
            <a:ext cx="10353590" cy="720000"/>
          </a:xfrm>
        </p:spPr>
        <p:txBody>
          <a:bodyPr/>
          <a:lstStyle/>
          <a:p>
            <a:r>
              <a:rPr lang="en-GB" sz="2800" b="0" dirty="0">
                <a:solidFill>
                  <a:schemeClr val="accent5">
                    <a:lumMod val="50000"/>
                  </a:schemeClr>
                </a:solidFill>
                <a:latin typeface="Calibri" panose="020F0502020204030204" pitchFamily="34" charset="0"/>
                <a:cs typeface="Calibri" panose="020F0502020204030204" pitchFamily="34" charset="0"/>
              </a:rPr>
              <a:t>Multiple sources for </a:t>
            </a:r>
            <a:r>
              <a:rPr lang="en-GB" sz="2800" dirty="0">
                <a:solidFill>
                  <a:schemeClr val="accent5">
                    <a:lumMod val="50000"/>
                  </a:schemeClr>
                </a:solidFill>
                <a:latin typeface="Calibri" panose="020F0502020204030204" pitchFamily="34" charset="0"/>
                <a:cs typeface="Calibri" panose="020F0502020204030204" pitchFamily="34" charset="0"/>
              </a:rPr>
              <a:t>persons, jobs &amp; work activities </a:t>
            </a:r>
            <a:r>
              <a:rPr lang="en-GB" sz="2800" b="0" dirty="0">
                <a:solidFill>
                  <a:schemeClr val="accent5">
                    <a:lumMod val="50000"/>
                  </a:schemeClr>
                </a:solidFill>
                <a:latin typeface="Calibri" panose="020F0502020204030204" pitchFamily="34" charset="0"/>
                <a:cs typeface="Calibri" panose="020F0502020204030204" pitchFamily="34" charset="0"/>
              </a:rPr>
              <a:t>(1)</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endParaRPr>
          </a:p>
        </p:txBody>
      </p:sp>
      <p:sp>
        <p:nvSpPr>
          <p:cNvPr id="3" name="Rectangle 2">
            <a:extLst>
              <a:ext uri="{FF2B5EF4-FFF2-40B4-BE49-F238E27FC236}">
                <a16:creationId xmlns:a16="http://schemas.microsoft.com/office/drawing/2014/main" id="{45D86C82-3168-5E69-6AC2-D0D91EDE1DD7}"/>
              </a:ext>
            </a:extLst>
          </p:cNvPr>
          <p:cNvSpPr/>
          <p:nvPr/>
        </p:nvSpPr>
        <p:spPr>
          <a:xfrm>
            <a:off x="2045674" y="644996"/>
            <a:ext cx="3191284" cy="72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Household surveys/ </a:t>
            </a:r>
            <a: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LFS</a:t>
            </a:r>
            <a:r>
              <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mixed</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r>
              <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a:t>
            </a:r>
            <a:r>
              <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-2-3) </a:t>
            </a:r>
            <a:r>
              <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surveys</a:t>
            </a:r>
            <a:r>
              <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[§119] </a:t>
            </a:r>
          </a:p>
        </p:txBody>
      </p:sp>
      <p:sp>
        <p:nvSpPr>
          <p:cNvPr id="12" name="Rectangle 11">
            <a:extLst>
              <a:ext uri="{FF2B5EF4-FFF2-40B4-BE49-F238E27FC236}">
                <a16:creationId xmlns:a16="http://schemas.microsoft.com/office/drawing/2014/main" id="{5B0C413C-5ABB-172D-5516-3C8A3F43ABFD}"/>
              </a:ext>
            </a:extLst>
          </p:cNvPr>
          <p:cNvSpPr/>
          <p:nvPr/>
        </p:nvSpPr>
        <p:spPr>
          <a:xfrm>
            <a:off x="5270721" y="644996"/>
            <a:ext cx="3381466" cy="720000"/>
          </a:xfrm>
          <a:prstGeom prst="rect">
            <a:avLst/>
          </a:prstGeom>
          <a:solidFill>
            <a:srgbClr val="05B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Other household surveys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120] </a:t>
            </a:r>
          </a:p>
        </p:txBody>
      </p:sp>
      <p:sp>
        <p:nvSpPr>
          <p:cNvPr id="14" name="Rectangle 13">
            <a:extLst>
              <a:ext uri="{FF2B5EF4-FFF2-40B4-BE49-F238E27FC236}">
                <a16:creationId xmlns:a16="http://schemas.microsoft.com/office/drawing/2014/main" id="{42803FE2-EC04-0F38-CDF4-2E82E1B5750B}"/>
              </a:ext>
            </a:extLst>
          </p:cNvPr>
          <p:cNvSpPr/>
          <p:nvPr/>
        </p:nvSpPr>
        <p:spPr>
          <a:xfrm>
            <a:off x="8712448" y="645352"/>
            <a:ext cx="3381466" cy="720000"/>
          </a:xfrm>
          <a:prstGeom prst="rect">
            <a:avLst/>
          </a:prstGeom>
          <a:solidFill>
            <a:srgbClr val="07E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Other specialized household surveys </a:t>
            </a:r>
            <a:r>
              <a:rPr kumimoji="0" lang="en-GB" sz="1800" b="1"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a:t>
            </a:r>
            <a:r>
              <a:rPr kumimoji="0" lang="en-GB" sz="1600" b="1"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§121] </a:t>
            </a:r>
          </a:p>
        </p:txBody>
      </p:sp>
      <p:sp>
        <p:nvSpPr>
          <p:cNvPr id="15" name="Organigramme : Procédé 14">
            <a:extLst>
              <a:ext uri="{FF2B5EF4-FFF2-40B4-BE49-F238E27FC236}">
                <a16:creationId xmlns:a16="http://schemas.microsoft.com/office/drawing/2014/main" id="{2FB37EF9-CACD-06C3-0646-F4C1B975340D}"/>
              </a:ext>
            </a:extLst>
          </p:cNvPr>
          <p:cNvSpPr/>
          <p:nvPr/>
        </p:nvSpPr>
        <p:spPr>
          <a:xfrm>
            <a:off x="2052321" y="1437585"/>
            <a:ext cx="3191284" cy="3429055"/>
          </a:xfrm>
          <a:prstGeom prst="flowChartProcess">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Recommended source to assess/identify and monitor the:</a:t>
            </a:r>
          </a:p>
          <a:p>
            <a:pPr marL="182563" marR="0" lvl="0" indent="-182563" algn="l" defTabSz="914400" rtl="0" eaLnBrk="1" fontAlgn="auto" latinLnBrk="0" hangingPunct="1">
              <a:lnSpc>
                <a:spcPct val="100000"/>
              </a:lnSpc>
              <a:spcBef>
                <a:spcPts val="0"/>
              </a:spcBef>
              <a:spcAft>
                <a:spcPts val="300"/>
              </a:spcAft>
              <a:buClr>
                <a:srgbClr val="05D2D2">
                  <a:lumMod val="50000"/>
                </a:srgbClr>
              </a:buClr>
              <a:buSzTx/>
              <a:buFont typeface="Wingdings 2" panose="05020102010507070707" pitchFamily="18" charset="2"/>
              <a:buChar char="Î"/>
              <a:tabLst/>
              <a:defRPr/>
            </a:pPr>
            <a:r>
              <a:rPr kumimoji="0" lang="en-GB" sz="14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Extent</a:t>
            </a:r>
            <a:r>
              <a:rPr kumimoji="0" lang="en-GB" sz="14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of informal/ formal jobs</a:t>
            </a:r>
          </a:p>
          <a:p>
            <a:pPr marL="182563" marR="0" lvl="0" indent="-182563" algn="l" defTabSz="914400" rtl="0" eaLnBrk="1" fontAlgn="auto" latinLnBrk="0" hangingPunct="1">
              <a:lnSpc>
                <a:spcPct val="100000"/>
              </a:lnSpc>
              <a:spcBef>
                <a:spcPts val="0"/>
              </a:spcBef>
              <a:spcAft>
                <a:spcPts val="300"/>
              </a:spcAft>
              <a:buClr>
                <a:srgbClr val="05D2D2">
                  <a:lumMod val="50000"/>
                </a:srgbClr>
              </a:buClr>
              <a:buSzTx/>
              <a:buFont typeface="Wingdings 2" panose="05020102010507070707" pitchFamily="18" charset="2"/>
              <a:buChar char="Î"/>
              <a:tabLst/>
              <a:defRPr/>
            </a:pPr>
            <a:r>
              <a:rPr kumimoji="0" lang="en-GB" sz="14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Workers </a:t>
            </a:r>
            <a:r>
              <a:rPr kumimoji="0" lang="en-GB" sz="14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most represented </a:t>
            </a:r>
            <a:r>
              <a:rPr kumimoji="0" lang="en-GB" sz="14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among informal &amp; formal jobs</a:t>
            </a:r>
          </a:p>
          <a:p>
            <a:pPr marL="182563" marR="0" lvl="0" indent="-182563" algn="l" defTabSz="914400" rtl="0" eaLnBrk="1" fontAlgn="auto" latinLnBrk="0" hangingPunct="1">
              <a:lnSpc>
                <a:spcPct val="100000"/>
              </a:lnSpc>
              <a:spcBef>
                <a:spcPts val="0"/>
              </a:spcBef>
              <a:spcAft>
                <a:spcPts val="300"/>
              </a:spcAft>
              <a:buClr>
                <a:srgbClr val="05D2D2">
                  <a:lumMod val="50000"/>
                </a:srgbClr>
              </a:buClr>
              <a:buSzTx/>
              <a:buFont typeface="Wingdings 2" panose="05020102010507070707" pitchFamily="18" charset="2"/>
              <a:buChar char="Î"/>
              <a:tabLst/>
              <a:defRPr/>
            </a:pPr>
            <a:r>
              <a:rPr kumimoji="0" lang="en-GB" sz="14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Workers </a:t>
            </a:r>
            <a:r>
              <a:rPr kumimoji="0" lang="en-GB" sz="14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most exposed  </a:t>
            </a:r>
            <a:r>
              <a:rPr kumimoji="0" lang="en-GB" sz="14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to the risk of having an informal job</a:t>
            </a:r>
          </a:p>
          <a:p>
            <a:pPr marL="182563" marR="0" lvl="0" indent="-182563" algn="l" defTabSz="914400" rtl="0" eaLnBrk="1" fontAlgn="auto" latinLnBrk="0" hangingPunct="1">
              <a:lnSpc>
                <a:spcPct val="100000"/>
              </a:lnSpc>
              <a:spcBef>
                <a:spcPts val="0"/>
              </a:spcBef>
              <a:spcAft>
                <a:spcPts val="300"/>
              </a:spcAft>
              <a:buClr>
                <a:srgbClr val="05D2D2">
                  <a:lumMod val="50000"/>
                </a:srgbClr>
              </a:buClr>
              <a:buSzTx/>
              <a:buFont typeface="Wingdings 2" panose="05020102010507070707" pitchFamily="18" charset="2"/>
              <a:buChar char="Î"/>
              <a:tabLst/>
              <a:defRPr/>
            </a:pPr>
            <a:r>
              <a:rPr kumimoji="0" lang="en-GB" sz="14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Levels of protection &amp; vulnerability and working conditions </a:t>
            </a:r>
            <a:r>
              <a:rPr kumimoji="0" lang="en-GB" sz="14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of persons in formal and informal jobs</a:t>
            </a:r>
          </a:p>
          <a:p>
            <a:pPr marL="182563" marR="0" lvl="0" indent="-182563" algn="l" defTabSz="914400" rtl="0" eaLnBrk="1" fontAlgn="auto" latinLnBrk="0" hangingPunct="1">
              <a:lnSpc>
                <a:spcPct val="100000"/>
              </a:lnSpc>
              <a:spcBef>
                <a:spcPts val="0"/>
              </a:spcBef>
              <a:spcAft>
                <a:spcPts val="300"/>
              </a:spcAft>
              <a:buClr>
                <a:srgbClr val="05D2D2">
                  <a:lumMod val="50000"/>
                </a:srgbClr>
              </a:buClr>
              <a:buSzTx/>
              <a:buFont typeface="Wingdings 2" panose="05020102010507070707" pitchFamily="18" charset="2"/>
              <a:buChar char="Î"/>
              <a:tabLst/>
              <a:defRPr/>
            </a:pPr>
            <a:r>
              <a:rPr kumimoji="0" lang="en-GB" sz="14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Drivers</a:t>
            </a:r>
            <a:r>
              <a:rPr kumimoji="0" lang="en-GB" sz="14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associated to socio-demo &amp; employment related features + structural drivers associated to the structure of the labour market</a:t>
            </a:r>
          </a:p>
        </p:txBody>
      </p:sp>
      <p:sp>
        <p:nvSpPr>
          <p:cNvPr id="17" name="Organigramme : Procédé 16">
            <a:extLst>
              <a:ext uri="{FF2B5EF4-FFF2-40B4-BE49-F238E27FC236}">
                <a16:creationId xmlns:a16="http://schemas.microsoft.com/office/drawing/2014/main" id="{E464E271-D344-2024-F263-A2FA0404CB0F}"/>
              </a:ext>
            </a:extLst>
          </p:cNvPr>
          <p:cNvSpPr/>
          <p:nvPr/>
        </p:nvSpPr>
        <p:spPr>
          <a:xfrm>
            <a:off x="5303866" y="1437585"/>
            <a:ext cx="3354968" cy="3429055"/>
          </a:xfrm>
          <a:prstGeom prst="flowChartProcess">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5D2D2">
                  <a:lumMod val="50000"/>
                </a:srgbClr>
              </a:buClr>
              <a:buSzTx/>
              <a:buFontTx/>
              <a:buNone/>
              <a:tabLst/>
              <a:defRPr/>
            </a:pPr>
            <a:r>
              <a:rPr kumimoji="0" lang="en-GB" sz="14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Surveys on poverty and living standards, or household income and expenditure surveys</a:t>
            </a:r>
            <a:endParaRPr kumimoji="0" lang="en-GB" sz="16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182563" marR="0" lvl="0" indent="-182563"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sz="14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Assess levels of vulnerabilities &amp; protection among workers with informal or formal jobs in and beyond the world of work, notably:</a:t>
            </a:r>
          </a:p>
          <a:p>
            <a:pPr marL="447675" marR="0" lvl="1" indent="-265113"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sz="14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the relationship between informality and poverty </a:t>
            </a:r>
          </a:p>
          <a:p>
            <a:pPr marL="447675" marR="0" lvl="1" indent="-265113"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sz="14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the level &amp; composition of income/  expenditure from all sources at  individual &amp; household levels</a:t>
            </a:r>
          </a:p>
          <a:p>
            <a:pPr marL="447675" marR="0" lvl="1" indent="-265113"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sz="14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access to social protection beyond job-related contributory social security</a:t>
            </a:r>
          </a:p>
        </p:txBody>
      </p:sp>
      <p:sp>
        <p:nvSpPr>
          <p:cNvPr id="19" name="Organigramme : Procédé 18">
            <a:extLst>
              <a:ext uri="{FF2B5EF4-FFF2-40B4-BE49-F238E27FC236}">
                <a16:creationId xmlns:a16="http://schemas.microsoft.com/office/drawing/2014/main" id="{8E418FA9-9B13-0E35-2817-D7B4EF7873F0}"/>
              </a:ext>
            </a:extLst>
          </p:cNvPr>
          <p:cNvSpPr/>
          <p:nvPr/>
        </p:nvSpPr>
        <p:spPr>
          <a:xfrm>
            <a:off x="8712448" y="1437585"/>
            <a:ext cx="3381465" cy="3429055"/>
          </a:xfrm>
          <a:prstGeom prst="flowChartProcess">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marR="0" lvl="0" indent="-182563"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sz="14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Time Use Surveys</a:t>
            </a:r>
          </a:p>
          <a:p>
            <a:pPr marL="447675" marR="0" lvl="1" indent="-265113"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sz="13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e.g. participation and time spent in informal unpaid work such as the own-use provision of services (in particular informal unpaid domestic work and care work).</a:t>
            </a:r>
          </a:p>
          <a:p>
            <a:pPr marL="182563" marR="0" lvl="0" indent="-182563"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endParaRPr kumimoji="0" lang="en-GB" sz="9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182563" marR="0" lvl="0" indent="-182563"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sz="14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Specialized surveys on specific groups of the population </a:t>
            </a:r>
            <a:r>
              <a:rPr kumimoji="0" lang="en-GB" sz="12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(e.g. agriculture, digital platform employment, labour migration, persons with disabilities)</a:t>
            </a:r>
          </a:p>
          <a:p>
            <a:pPr marL="447675" marR="0" lvl="1" indent="-265113"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sz="13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Relevant for specific working activities, or specific subgroups of the population (often at greater risk of informality) whose total number might be too small in LFS samples to produce reliable statistics.</a:t>
            </a:r>
          </a:p>
        </p:txBody>
      </p:sp>
      <p:sp>
        <p:nvSpPr>
          <p:cNvPr id="23" name="Rectangle 22">
            <a:extLst>
              <a:ext uri="{FF2B5EF4-FFF2-40B4-BE49-F238E27FC236}">
                <a16:creationId xmlns:a16="http://schemas.microsoft.com/office/drawing/2014/main" id="{E4D35300-A4D3-E326-7BFA-AB7A4FBB3A1F}"/>
              </a:ext>
            </a:extLst>
          </p:cNvPr>
          <p:cNvSpPr/>
          <p:nvPr/>
        </p:nvSpPr>
        <p:spPr>
          <a:xfrm>
            <a:off x="-21979" y="5519846"/>
            <a:ext cx="2014039" cy="571140"/>
          </a:xfrm>
          <a:prstGeom prst="rect">
            <a:avLst/>
          </a:prstGeom>
          <a:solidFill>
            <a:srgbClr val="04C0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Formal employment with partly informal activities</a:t>
            </a:r>
          </a:p>
        </p:txBody>
      </p:sp>
      <p:sp>
        <p:nvSpPr>
          <p:cNvPr id="25" name="Rectangle 24">
            <a:extLst>
              <a:ext uri="{FF2B5EF4-FFF2-40B4-BE49-F238E27FC236}">
                <a16:creationId xmlns:a16="http://schemas.microsoft.com/office/drawing/2014/main" id="{3D5C8CF0-8AFD-784A-1E3D-705029139C54}"/>
              </a:ext>
            </a:extLst>
          </p:cNvPr>
          <p:cNvSpPr/>
          <p:nvPr/>
        </p:nvSpPr>
        <p:spPr>
          <a:xfrm>
            <a:off x="-21979" y="6149853"/>
            <a:ext cx="2014039" cy="571140"/>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Informal work activity</a:t>
            </a:r>
          </a:p>
        </p:txBody>
      </p:sp>
      <p:sp>
        <p:nvSpPr>
          <p:cNvPr id="27" name="Rectangle 26">
            <a:extLst>
              <a:ext uri="{FF2B5EF4-FFF2-40B4-BE49-F238E27FC236}">
                <a16:creationId xmlns:a16="http://schemas.microsoft.com/office/drawing/2014/main" id="{C034BDD4-D190-9F3E-A6CD-8BE36E13E31F}"/>
              </a:ext>
            </a:extLst>
          </p:cNvPr>
          <p:cNvSpPr/>
          <p:nvPr/>
        </p:nvSpPr>
        <p:spPr>
          <a:xfrm>
            <a:off x="0" y="4889840"/>
            <a:ext cx="2014039" cy="571140"/>
          </a:xfrm>
          <a:prstGeom prst="rect">
            <a:avLst/>
          </a:prstGeom>
          <a:solidFill>
            <a:srgbClr val="0252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Informal employment</a:t>
            </a:r>
          </a:p>
        </p:txBody>
      </p:sp>
      <p:sp>
        <p:nvSpPr>
          <p:cNvPr id="41" name="Rectangle 40">
            <a:extLst>
              <a:ext uri="{FF2B5EF4-FFF2-40B4-BE49-F238E27FC236}">
                <a16:creationId xmlns:a16="http://schemas.microsoft.com/office/drawing/2014/main" id="{DE8A38EC-DD86-8FD0-3E64-5C2E6C702B66}"/>
              </a:ext>
            </a:extLst>
          </p:cNvPr>
          <p:cNvSpPr/>
          <p:nvPr/>
        </p:nvSpPr>
        <p:spPr>
          <a:xfrm>
            <a:off x="8743761" y="6149852"/>
            <a:ext cx="2104414" cy="571140"/>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Statistical source for </a:t>
            </a:r>
            <a:r>
              <a:rPr kumimoji="0" lang="en-GB"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informal work activities</a:t>
            </a:r>
          </a:p>
        </p:txBody>
      </p:sp>
      <p:sp>
        <p:nvSpPr>
          <p:cNvPr id="45" name="Rectangle 44">
            <a:extLst>
              <a:ext uri="{FF2B5EF4-FFF2-40B4-BE49-F238E27FC236}">
                <a16:creationId xmlns:a16="http://schemas.microsoft.com/office/drawing/2014/main" id="{F47A40FE-BD02-7CFA-9C79-FAA49CDF5B46}"/>
              </a:ext>
            </a:extLst>
          </p:cNvPr>
          <p:cNvSpPr/>
          <p:nvPr/>
        </p:nvSpPr>
        <p:spPr>
          <a:xfrm>
            <a:off x="8743761" y="4900682"/>
            <a:ext cx="2104414" cy="571140"/>
          </a:xfrm>
          <a:prstGeom prst="rect">
            <a:avLst/>
          </a:prstGeom>
          <a:solidFill>
            <a:srgbClr val="0252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Possible statistical source for subgroups</a:t>
            </a: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7" name="Rectangle 46">
            <a:extLst>
              <a:ext uri="{FF2B5EF4-FFF2-40B4-BE49-F238E27FC236}">
                <a16:creationId xmlns:a16="http://schemas.microsoft.com/office/drawing/2014/main" id="{EAF94731-4A76-4B1D-C71E-FFE2D3167A49}"/>
              </a:ext>
            </a:extLst>
          </p:cNvPr>
          <p:cNvSpPr/>
          <p:nvPr/>
        </p:nvSpPr>
        <p:spPr>
          <a:xfrm>
            <a:off x="8743761" y="5519846"/>
            <a:ext cx="2104414" cy="571140"/>
          </a:xfrm>
          <a:prstGeom prst="rect">
            <a:avLst/>
          </a:prstGeom>
          <a:solidFill>
            <a:srgbClr val="04C0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Possible statistical source for subgroups</a:t>
            </a: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9" name="Rectangle 48">
            <a:extLst>
              <a:ext uri="{FF2B5EF4-FFF2-40B4-BE49-F238E27FC236}">
                <a16:creationId xmlns:a16="http://schemas.microsoft.com/office/drawing/2014/main" id="{EB983977-2A51-C01E-7E67-50CD27681CE4}"/>
              </a:ext>
            </a:extLst>
          </p:cNvPr>
          <p:cNvSpPr/>
          <p:nvPr/>
        </p:nvSpPr>
        <p:spPr>
          <a:xfrm>
            <a:off x="10903526" y="4889840"/>
            <a:ext cx="1190387" cy="1829275"/>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Provided that questions identifying informal/ formal jobs and other work activities are included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9DFC1C56-3C1A-3D72-A033-AE9A5E86B023}"/>
              </a:ext>
            </a:extLst>
          </p:cNvPr>
          <p:cNvSpPr txBox="1"/>
          <p:nvPr/>
        </p:nvSpPr>
        <p:spPr>
          <a:xfrm>
            <a:off x="2085718" y="4920490"/>
            <a:ext cx="3123280" cy="1854354"/>
          </a:xfrm>
          <a:prstGeom prst="rect">
            <a:avLst/>
          </a:prstGeom>
          <a:solidFill>
            <a:schemeClr val="bg1">
              <a:lumMod val="95000"/>
            </a:schemeClr>
          </a:solidFill>
        </p:spPr>
        <p:txBody>
          <a:bodyPr wrap="square" rtlCol="0">
            <a:spAutoFit/>
          </a:bodyPr>
          <a:lstStyle/>
          <a:p>
            <a:pPr marL="182563" marR="0" lvl="0" indent="-182563" algn="l" defTabSz="914400" rtl="0" eaLnBrk="1" fontAlgn="auto" latinLnBrk="0" hangingPunct="1">
              <a:lnSpc>
                <a:spcPct val="100000"/>
              </a:lnSpc>
              <a:spcBef>
                <a:spcPts val="0"/>
              </a:spcBef>
              <a:spcAft>
                <a:spcPts val="300"/>
              </a:spcAft>
              <a:buClr>
                <a:srgbClr val="05D2D2">
                  <a:lumMod val="50000"/>
                </a:srgbClr>
              </a:buClr>
              <a:buSzTx/>
              <a:buFont typeface="Wingdings 2" panose="05020102010507070707" pitchFamily="18" charset="2"/>
              <a:buChar char="Î"/>
              <a:tabLst/>
              <a:defRPr/>
            </a:pP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household-based surveys, particularly LFS: important data sources for producing statistics with persons &amp; jobs as reference units</a:t>
            </a:r>
          </a:p>
          <a:p>
            <a:pPr marL="182563" marR="0" lvl="0" indent="-182563" algn="l" defTabSz="914400" rtl="0" eaLnBrk="1" fontAlgn="auto" latinLnBrk="0" hangingPunct="1">
              <a:lnSpc>
                <a:spcPct val="100000"/>
              </a:lnSpc>
              <a:spcBef>
                <a:spcPts val="0"/>
              </a:spcBef>
              <a:spcAft>
                <a:spcPts val="300"/>
              </a:spcAft>
              <a:buClr>
                <a:srgbClr val="05D2D2">
                  <a:lumMod val="50000"/>
                </a:srgbClr>
              </a:buClr>
              <a:buSzTx/>
              <a:buFont typeface="Wingdings 2" panose="05020102010507070707" pitchFamily="18" charset="2"/>
              <a:buChar char="Î"/>
              <a:tabLst/>
              <a:defRPr/>
            </a:pP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Detailed sequences of questions on the characteristics of jobs</a:t>
            </a:r>
          </a:p>
        </p:txBody>
      </p:sp>
      <p:sp>
        <p:nvSpPr>
          <p:cNvPr id="29" name="Rectangle 28">
            <a:extLst>
              <a:ext uri="{FF2B5EF4-FFF2-40B4-BE49-F238E27FC236}">
                <a16:creationId xmlns:a16="http://schemas.microsoft.com/office/drawing/2014/main" id="{CFCDE9F2-7688-C195-3418-6957768D9C2D}"/>
              </a:ext>
            </a:extLst>
          </p:cNvPr>
          <p:cNvSpPr/>
          <p:nvPr/>
        </p:nvSpPr>
        <p:spPr>
          <a:xfrm>
            <a:off x="2003437" y="4909904"/>
            <a:ext cx="3268748" cy="571140"/>
          </a:xfrm>
          <a:prstGeom prst="rect">
            <a:avLst/>
          </a:prstGeom>
          <a:solidFill>
            <a:srgbClr val="0252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Recommended</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source for collecting data on informal employment</a:t>
            </a:r>
          </a:p>
        </p:txBody>
      </p:sp>
      <p:sp>
        <p:nvSpPr>
          <p:cNvPr id="7" name="Rectangle 6">
            <a:extLst>
              <a:ext uri="{FF2B5EF4-FFF2-40B4-BE49-F238E27FC236}">
                <a16:creationId xmlns:a16="http://schemas.microsoft.com/office/drawing/2014/main" id="{03180AEA-2417-4C77-9730-5951B08E6FC7}"/>
              </a:ext>
            </a:extLst>
          </p:cNvPr>
          <p:cNvSpPr/>
          <p:nvPr/>
        </p:nvSpPr>
        <p:spPr>
          <a:xfrm>
            <a:off x="2038608" y="5460980"/>
            <a:ext cx="3169305" cy="1273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Recommended source for collecting data on informal employment</a:t>
            </a:r>
          </a:p>
        </p:txBody>
      </p:sp>
      <p:sp>
        <p:nvSpPr>
          <p:cNvPr id="31" name="Rectangle 30">
            <a:extLst>
              <a:ext uri="{FF2B5EF4-FFF2-40B4-BE49-F238E27FC236}">
                <a16:creationId xmlns:a16="http://schemas.microsoft.com/office/drawing/2014/main" id="{52D8350C-F0B4-4868-C036-E9746F57469A}"/>
              </a:ext>
            </a:extLst>
          </p:cNvPr>
          <p:cNvSpPr/>
          <p:nvPr/>
        </p:nvSpPr>
        <p:spPr>
          <a:xfrm>
            <a:off x="2018446" y="5501107"/>
            <a:ext cx="3238732" cy="571140"/>
          </a:xfrm>
          <a:prstGeom prst="rect">
            <a:avLst/>
          </a:prstGeom>
          <a:solidFill>
            <a:srgbClr val="04C0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Can be used to assess formal employment with partly informal activities</a:t>
            </a:r>
          </a:p>
        </p:txBody>
      </p:sp>
      <p:sp>
        <p:nvSpPr>
          <p:cNvPr id="33" name="Rectangle 32">
            <a:extLst>
              <a:ext uri="{FF2B5EF4-FFF2-40B4-BE49-F238E27FC236}">
                <a16:creationId xmlns:a16="http://schemas.microsoft.com/office/drawing/2014/main" id="{CA87D507-BF08-91FB-4F30-F403EF6FC5DE}"/>
              </a:ext>
            </a:extLst>
          </p:cNvPr>
          <p:cNvSpPr/>
          <p:nvPr/>
        </p:nvSpPr>
        <p:spPr>
          <a:xfrm>
            <a:off x="2014177" y="6145371"/>
            <a:ext cx="3216354" cy="571140"/>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Source that can provide data on essential work activities</a:t>
            </a:r>
          </a:p>
        </p:txBody>
      </p:sp>
      <p:sp>
        <p:nvSpPr>
          <p:cNvPr id="9" name="TextBox 8">
            <a:extLst>
              <a:ext uri="{FF2B5EF4-FFF2-40B4-BE49-F238E27FC236}">
                <a16:creationId xmlns:a16="http://schemas.microsoft.com/office/drawing/2014/main" id="{A2A2DDF1-4981-AA39-8069-397F7C060D09}"/>
              </a:ext>
            </a:extLst>
          </p:cNvPr>
          <p:cNvSpPr txBox="1"/>
          <p:nvPr/>
        </p:nvSpPr>
        <p:spPr>
          <a:xfrm>
            <a:off x="5301795" y="4951632"/>
            <a:ext cx="3350392" cy="1177245"/>
          </a:xfrm>
          <a:prstGeom prst="rect">
            <a:avLst/>
          </a:prstGeom>
          <a:solidFill>
            <a:schemeClr val="bg1">
              <a:lumMod val="95000"/>
            </a:schemeClr>
          </a:solidFill>
        </p:spPr>
        <p:txBody>
          <a:bodyPr wrap="square" rtlCol="0">
            <a:spAutoFit/>
          </a:bodyPr>
          <a:lstStyle/>
          <a:p>
            <a:pPr marL="182563" marR="0" lvl="0" indent="-182563" algn="l" defTabSz="914400" rtl="0" eaLnBrk="1" fontAlgn="auto" latinLnBrk="0" hangingPunct="1">
              <a:lnSpc>
                <a:spcPct val="100000"/>
              </a:lnSpc>
              <a:spcBef>
                <a:spcPts val="0"/>
              </a:spcBef>
              <a:spcAft>
                <a:spcPts val="300"/>
              </a:spcAft>
              <a:buClr>
                <a:srgbClr val="05D2D2">
                  <a:lumMod val="50000"/>
                </a:srgbClr>
              </a:buClr>
              <a:buSzTx/>
              <a:buFont typeface="Wingdings 2" panose="05020102010507070707" pitchFamily="18" charset="2"/>
              <a:buChar char="Î"/>
              <a:tabLst/>
              <a:defRPr/>
            </a:pPr>
            <a:r>
              <a:rPr kumimoji="0" lang="en-GB"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Generally include less detailed sequences of questions on labour</a:t>
            </a:r>
          </a:p>
          <a:p>
            <a:pPr marL="182563" marR="0" lvl="0" indent="-182563" algn="l" defTabSz="914400" rtl="0" eaLnBrk="1" fontAlgn="auto" latinLnBrk="0" hangingPunct="1">
              <a:lnSpc>
                <a:spcPct val="100000"/>
              </a:lnSpc>
              <a:spcBef>
                <a:spcPts val="0"/>
              </a:spcBef>
              <a:spcAft>
                <a:spcPts val="300"/>
              </a:spcAft>
              <a:buClr>
                <a:srgbClr val="05D2D2">
                  <a:lumMod val="50000"/>
                </a:srgbClr>
              </a:buClr>
              <a:buSzTx/>
              <a:buFont typeface="Wingdings 2" panose="05020102010507070707" pitchFamily="18" charset="2"/>
              <a:buChar char="Î"/>
              <a:tabLst/>
              <a:defRPr/>
            </a:pPr>
            <a:r>
              <a:rPr kumimoji="0" lang="en-GB"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may be designed with smaller sample sizes </a:t>
            </a:r>
          </a:p>
        </p:txBody>
      </p:sp>
      <p:sp>
        <p:nvSpPr>
          <p:cNvPr id="37" name="Rectangle 36">
            <a:extLst>
              <a:ext uri="{FF2B5EF4-FFF2-40B4-BE49-F238E27FC236}">
                <a16:creationId xmlns:a16="http://schemas.microsoft.com/office/drawing/2014/main" id="{7B32C1DB-EB04-DB2E-98ED-8CBEA36A3A8F}"/>
              </a:ext>
            </a:extLst>
          </p:cNvPr>
          <p:cNvSpPr/>
          <p:nvPr/>
        </p:nvSpPr>
        <p:spPr>
          <a:xfrm>
            <a:off x="5325155" y="4915109"/>
            <a:ext cx="1523653" cy="1829275"/>
          </a:xfrm>
          <a:prstGeom prst="rect">
            <a:avLst/>
          </a:prstGeom>
          <a:solidFill>
            <a:srgbClr val="0252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Source to identify levels of vulnerability of persons with informal or formal jobs  incl. non-job related, within households, beyond work</a:t>
            </a:r>
          </a:p>
        </p:txBody>
      </p:sp>
      <p:sp>
        <p:nvSpPr>
          <p:cNvPr id="39" name="Rectangle 38">
            <a:extLst>
              <a:ext uri="{FF2B5EF4-FFF2-40B4-BE49-F238E27FC236}">
                <a16:creationId xmlns:a16="http://schemas.microsoft.com/office/drawing/2014/main" id="{652D332A-537F-AEA0-1258-A689FB28ACB3}"/>
              </a:ext>
            </a:extLst>
          </p:cNvPr>
          <p:cNvSpPr/>
          <p:nvPr/>
        </p:nvSpPr>
        <p:spPr>
          <a:xfrm>
            <a:off x="6881138" y="4915508"/>
            <a:ext cx="1771049" cy="1829275"/>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Provided that the sample size permits estimates with an adequate level of precision </a:t>
            </a:r>
            <a:r>
              <a:rPr kumimoji="0" lang="en-GB" sz="13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AND</a:t>
            </a:r>
            <a:r>
              <a:rPr kumimoji="0" lang="en-GB"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that questions identifying informal/ formal jobs are included</a:t>
            </a:r>
          </a:p>
        </p:txBody>
      </p:sp>
      <p:sp>
        <p:nvSpPr>
          <p:cNvPr id="10" name="Flèche : droite 10">
            <a:extLst>
              <a:ext uri="{FF2B5EF4-FFF2-40B4-BE49-F238E27FC236}">
                <a16:creationId xmlns:a16="http://schemas.microsoft.com/office/drawing/2014/main" id="{3643EA3F-9973-0B48-605F-942400E202DB}"/>
              </a:ext>
            </a:extLst>
          </p:cNvPr>
          <p:cNvSpPr/>
          <p:nvPr/>
        </p:nvSpPr>
        <p:spPr>
          <a:xfrm>
            <a:off x="69240" y="45262"/>
            <a:ext cx="1955375" cy="720000"/>
          </a:xfrm>
          <a:prstGeom prst="rightArrow">
            <a:avLst>
              <a:gd name="adj1" fmla="val 66062"/>
              <a:gd name="adj2" fmla="val 50000"/>
            </a:avLst>
          </a:prstGeom>
          <a:solidFill>
            <a:srgbClr val="1D92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rPr>
              <a:t>Data Sources</a:t>
            </a:r>
          </a:p>
        </p:txBody>
      </p:sp>
    </p:spTree>
    <p:extLst>
      <p:ext uri="{BB962C8B-B14F-4D97-AF65-F5344CB8AC3E}">
        <p14:creationId xmlns:p14="http://schemas.microsoft.com/office/powerpoint/2010/main" val="235351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left)">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left)">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wipe(left)">
                                      <p:cBhvr>
                                        <p:cTn id="69" dur="500"/>
                                        <p:tgtEl>
                                          <p:spTgt spid="4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7" grpId="0" animBg="1"/>
      <p:bldP spid="19" grpId="0" animBg="1"/>
      <p:bldP spid="41" grpId="0" animBg="1"/>
      <p:bldP spid="45" grpId="0" animBg="1"/>
      <p:bldP spid="47" grpId="0" animBg="1"/>
      <p:bldP spid="49" grpId="0" animBg="1"/>
      <p:bldP spid="29" grpId="0" animBg="1"/>
      <p:bldP spid="7" grpId="0" animBg="1"/>
      <p:bldP spid="31" grpId="0" animBg="1"/>
      <p:bldP spid="33" grpId="0" animBg="1"/>
      <p:bldP spid="9" grpId="0" animBg="1"/>
      <p:bldP spid="37" grpId="0" animBg="1"/>
      <p:bldP spid="3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215999"/>
            <a:ext cx="9580880" cy="720000"/>
          </a:xfrm>
        </p:spPr>
        <p:txBody>
          <a:bodyPr/>
          <a:lstStyle/>
          <a:p>
            <a:r>
              <a:rPr lang="en-GB" sz="3200" b="0" dirty="0">
                <a:solidFill>
                  <a:schemeClr val="accent5">
                    <a:lumMod val="50000"/>
                  </a:schemeClr>
                </a:solidFill>
                <a:latin typeface="Calibri" panose="020F0502020204030204" pitchFamily="34" charset="0"/>
                <a:cs typeface="Calibri" panose="020F0502020204030204" pitchFamily="34" charset="0"/>
              </a:rPr>
              <a:t>Multiple sources for </a:t>
            </a:r>
            <a:r>
              <a:rPr lang="en-GB" sz="3200" dirty="0">
                <a:solidFill>
                  <a:schemeClr val="accent5">
                    <a:lumMod val="50000"/>
                  </a:schemeClr>
                </a:solidFill>
                <a:latin typeface="Calibri" panose="020F0502020204030204" pitchFamily="34" charset="0"/>
                <a:cs typeface="Calibri" panose="020F0502020204030204" pitchFamily="34" charset="0"/>
              </a:rPr>
              <a:t>persons, jobs &amp; work activities </a:t>
            </a:r>
            <a:r>
              <a:rPr lang="en-GB" sz="3200" b="0" dirty="0">
                <a:solidFill>
                  <a:schemeClr val="accent5">
                    <a:lumMod val="50000"/>
                  </a:schemeClr>
                </a:solidFill>
                <a:latin typeface="Calibri" panose="020F0502020204030204" pitchFamily="34" charset="0"/>
                <a:cs typeface="Calibri" panose="020F0502020204030204" pitchFamily="34" charset="0"/>
              </a:rPr>
              <a:t>(2)</a:t>
            </a:r>
            <a:endParaRPr lang="en-GB" sz="4000" b="0"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45D86C82-3168-5E69-6AC2-D0D91EDE1DD7}"/>
              </a:ext>
            </a:extLst>
          </p:cNvPr>
          <p:cNvSpPr/>
          <p:nvPr/>
        </p:nvSpPr>
        <p:spPr>
          <a:xfrm>
            <a:off x="2225040" y="742448"/>
            <a:ext cx="4053840" cy="720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Population </a:t>
            </a:r>
            <a:r>
              <a:rPr kumimoji="0" lang="fr-CH" sz="2000" b="1" i="0" u="none" strike="noStrike" kern="1200" cap="none" spc="0" normalizeH="0" baseline="0" noProof="0" dirty="0" err="1">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Censuses</a:t>
            </a:r>
            <a:endParaRPr kumimoji="0" lang="fr-CH" sz="20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122]</a:t>
            </a:r>
          </a:p>
        </p:txBody>
      </p:sp>
      <p:sp>
        <p:nvSpPr>
          <p:cNvPr id="14" name="Rectangle 13">
            <a:extLst>
              <a:ext uri="{FF2B5EF4-FFF2-40B4-BE49-F238E27FC236}">
                <a16:creationId xmlns:a16="http://schemas.microsoft.com/office/drawing/2014/main" id="{42803FE2-EC04-0F38-CDF4-2E82E1B5750B}"/>
              </a:ext>
            </a:extLst>
          </p:cNvPr>
          <p:cNvSpPr/>
          <p:nvPr/>
        </p:nvSpPr>
        <p:spPr>
          <a:xfrm>
            <a:off x="6629400" y="742804"/>
            <a:ext cx="5072743" cy="720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ct val="0"/>
              </a:spcBef>
              <a:spcAft>
                <a:spcPct val="35000"/>
              </a:spcAft>
              <a:buClrTx/>
              <a:buSzTx/>
              <a:buFontTx/>
              <a:buNone/>
              <a:tabLst/>
              <a:defRPr/>
            </a:pPr>
            <a:r>
              <a:rPr kumimoji="0" lang="en-AU" sz="20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Administrative records</a:t>
            </a:r>
          </a:p>
          <a:p>
            <a:pPr marL="0" marR="0" lvl="0" indent="0" algn="ctr" defTabSz="914400" rtl="0" eaLnBrk="1" fontAlgn="auto" latinLnBrk="0" hangingPunct="1">
              <a:lnSpc>
                <a:spcPct val="90000"/>
              </a:lnSpc>
              <a:spcBef>
                <a:spcPct val="0"/>
              </a:spcBef>
              <a:spcAft>
                <a:spcPct val="35000"/>
              </a:spcAft>
              <a:buClrTx/>
              <a:buSzTx/>
              <a:buFontTx/>
              <a:buNone/>
              <a:tabLst/>
              <a:defRPr/>
            </a:pPr>
            <a:r>
              <a:rPr kumimoji="0" lang="en-AU"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 125]</a:t>
            </a:r>
          </a:p>
        </p:txBody>
      </p:sp>
      <p:sp>
        <p:nvSpPr>
          <p:cNvPr id="15" name="Organigramme : Procédé 14">
            <a:extLst>
              <a:ext uri="{FF2B5EF4-FFF2-40B4-BE49-F238E27FC236}">
                <a16:creationId xmlns:a16="http://schemas.microsoft.com/office/drawing/2014/main" id="{2FB37EF9-CACD-06C3-0646-F4C1B975340D}"/>
              </a:ext>
            </a:extLst>
          </p:cNvPr>
          <p:cNvSpPr/>
          <p:nvPr/>
        </p:nvSpPr>
        <p:spPr>
          <a:xfrm>
            <a:off x="2225041" y="1551429"/>
            <a:ext cx="4053840" cy="293666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marR="0" lvl="0" indent="-355600" algn="l" defTabSz="914400" rtl="0" eaLnBrk="1" fontAlgn="auto" latinLnBrk="0" hangingPunct="1">
              <a:lnSpc>
                <a:spcPct val="100000"/>
              </a:lnSpc>
              <a:spcBef>
                <a:spcPts val="0"/>
              </a:spcBef>
              <a:spcAft>
                <a:spcPts val="600"/>
              </a:spcAft>
              <a:buClr>
                <a:srgbClr val="05D2D2">
                  <a:lumMod val="50000"/>
                </a:srgbClr>
              </a:buClr>
              <a:buSzTx/>
              <a:buFont typeface="Wingdings 2" panose="05020102010507070707" pitchFamily="18" charset="2"/>
              <a:buChar char="Î"/>
              <a:tabLst/>
              <a:defRPr/>
            </a:pPr>
            <a:r>
              <a:rPr kumimoji="0" lang="en-US"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Provide the basis for designing survey samples (sample frame),</a:t>
            </a: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integrating national data sources and producing small area estimates</a:t>
            </a:r>
            <a:endParaRPr kumimoji="0" lang="en-US"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355600" marR="0" lvl="0" indent="-355600" algn="l" defTabSz="914400" rtl="0" eaLnBrk="1" fontAlgn="auto" latinLnBrk="0" hangingPunct="1">
              <a:lnSpc>
                <a:spcPct val="100000"/>
              </a:lnSpc>
              <a:spcBef>
                <a:spcPts val="0"/>
              </a:spcBef>
              <a:spcAft>
                <a:spcPts val="600"/>
              </a:spcAft>
              <a:buClr>
                <a:srgbClr val="05D2D2">
                  <a:lumMod val="50000"/>
                </a:srgbClr>
              </a:buClr>
              <a:buSzTx/>
              <a:buFont typeface="Wingdings 2" panose="05020102010507070707" pitchFamily="18" charset="2"/>
              <a:buChar char="Î"/>
              <a:tabLst/>
              <a:defRPr/>
            </a:pPr>
            <a:r>
              <a:rPr kumimoji="0" lang="en-US"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Can be used to create estimates on informal employment</a:t>
            </a:r>
          </a:p>
          <a:p>
            <a:pPr marL="355600" marR="0" lvl="0" indent="-355600" algn="l" defTabSz="914400" rtl="0" eaLnBrk="1" fontAlgn="auto" latinLnBrk="0" hangingPunct="1">
              <a:lnSpc>
                <a:spcPct val="100000"/>
              </a:lnSpc>
              <a:spcBef>
                <a:spcPts val="0"/>
              </a:spcBef>
              <a:spcAft>
                <a:spcPts val="600"/>
              </a:spcAft>
              <a:buClr>
                <a:srgbClr val="05D2D2">
                  <a:lumMod val="50000"/>
                </a:srgbClr>
              </a:buClr>
              <a:buSzTx/>
              <a:buFont typeface="Wingdings 2" panose="05020102010507070707" pitchFamily="18" charset="2"/>
              <a:buChar char="Î"/>
              <a:tabLst/>
              <a:defRPr/>
            </a:pPr>
            <a:r>
              <a:rPr kumimoji="0" lang="en-US"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Might be of relevance for creating estimates for </a:t>
            </a:r>
            <a:r>
              <a:rPr kumimoji="0" lang="en-US"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small geographic areas </a:t>
            </a:r>
            <a:r>
              <a:rPr kumimoji="0" lang="en-US"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(incl. islands)</a:t>
            </a:r>
            <a:r>
              <a:rPr kumimoji="0" lang="en-US"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and </a:t>
            </a:r>
            <a:r>
              <a:rPr kumimoji="0" lang="en-US"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small</a:t>
            </a:r>
            <a:r>
              <a:rPr kumimoji="0" lang="en-US"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population groups</a:t>
            </a:r>
          </a:p>
        </p:txBody>
      </p:sp>
      <p:sp>
        <p:nvSpPr>
          <p:cNvPr id="19" name="Organigramme : Procédé 18">
            <a:extLst>
              <a:ext uri="{FF2B5EF4-FFF2-40B4-BE49-F238E27FC236}">
                <a16:creationId xmlns:a16="http://schemas.microsoft.com/office/drawing/2014/main" id="{8E418FA9-9B13-0E35-2817-D7B4EF7873F0}"/>
              </a:ext>
            </a:extLst>
          </p:cNvPr>
          <p:cNvSpPr/>
          <p:nvPr/>
        </p:nvSpPr>
        <p:spPr>
          <a:xfrm>
            <a:off x="6629400" y="1551429"/>
            <a:ext cx="5072743" cy="293630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marR="0" lvl="0" indent="-273050"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The number of persons covered by formal arrangements can, </a:t>
            </a: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for example, be estimated in taxation systems, employment services and social security schemes</a:t>
            </a:r>
            <a:endParaRPr kumimoji="0" lang="en-US" sz="16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447675" marR="0" lvl="1" indent="-265113" algn="l" defTabSz="914400" rtl="0" eaLnBrk="1" fontAlgn="auto" latinLnBrk="0" hangingPunct="1">
              <a:lnSpc>
                <a:spcPct val="100000"/>
              </a:lnSpc>
              <a:spcBef>
                <a:spcPts val="600"/>
              </a:spcBef>
              <a:spcAft>
                <a:spcPts val="0"/>
              </a:spcAft>
              <a:buClr>
                <a:srgbClr val="05D2D2">
                  <a:lumMod val="50000"/>
                </a:srgbClr>
              </a:buClr>
              <a:buSzTx/>
              <a:buFont typeface="Wingdings 2" panose="05020102010507070707" pitchFamily="18" charset="2"/>
              <a:buChar char="Î"/>
              <a:tabLst/>
              <a:defRPr/>
            </a:pPr>
            <a:r>
              <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can be used for indirect estimation of informal employment by estimating formal employment </a:t>
            </a:r>
          </a:p>
          <a:p>
            <a:pPr marL="447675" marR="0" lvl="1" indent="-265113" algn="l" defTabSz="914400" rtl="0" eaLnBrk="1" fontAlgn="auto" latinLnBrk="0" hangingPunct="1">
              <a:lnSpc>
                <a:spcPct val="100000"/>
              </a:lnSpc>
              <a:spcBef>
                <a:spcPts val="600"/>
              </a:spcBef>
              <a:spcAft>
                <a:spcPts val="0"/>
              </a:spcAft>
              <a:buClr>
                <a:srgbClr val="05D2D2">
                  <a:lumMod val="50000"/>
                </a:srgbClr>
              </a:buClr>
              <a:buSzTx/>
              <a:buFont typeface="Wingdings 2" panose="05020102010507070707" pitchFamily="18" charset="2"/>
              <a:buChar char="Î"/>
              <a:tabLst/>
              <a:defRPr/>
            </a:pP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can be used as relevant auxiliary information in surveys to further support the identification of formal jobs =&gt; Requires that a direct linkage at the level of persons and jobs is feasible in the country</a:t>
            </a:r>
            <a:endPar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447675" marR="0" lvl="1" indent="-265113" algn="l" defTabSz="914400" rtl="0" eaLnBrk="1" fontAlgn="auto" latinLnBrk="0" hangingPunct="1">
              <a:lnSpc>
                <a:spcPct val="100000"/>
              </a:lnSpc>
              <a:spcBef>
                <a:spcPts val="600"/>
              </a:spcBef>
              <a:spcAft>
                <a:spcPts val="0"/>
              </a:spcAft>
              <a:buClr>
                <a:srgbClr val="05D2D2">
                  <a:lumMod val="50000"/>
                </a:srgbClr>
              </a:buClr>
              <a:buSzTx/>
              <a:buFont typeface="Wingdings 2" panose="05020102010507070707" pitchFamily="18" charset="2"/>
              <a:buChar char="Î"/>
              <a:tabLst/>
              <a:defRPr/>
            </a:pPr>
            <a:r>
              <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might also be used to identify formal work activities</a:t>
            </a:r>
          </a:p>
        </p:txBody>
      </p:sp>
      <p:sp>
        <p:nvSpPr>
          <p:cNvPr id="29" name="Rectangle 28">
            <a:extLst>
              <a:ext uri="{FF2B5EF4-FFF2-40B4-BE49-F238E27FC236}">
                <a16:creationId xmlns:a16="http://schemas.microsoft.com/office/drawing/2014/main" id="{CFCDE9F2-7688-C195-3418-6957768D9C2D}"/>
              </a:ext>
            </a:extLst>
          </p:cNvPr>
          <p:cNvSpPr/>
          <p:nvPr/>
        </p:nvSpPr>
        <p:spPr>
          <a:xfrm>
            <a:off x="2225040" y="4649269"/>
            <a:ext cx="2004017" cy="584694"/>
          </a:xfrm>
          <a:prstGeom prst="rect">
            <a:avLst/>
          </a:prstGeom>
          <a:solidFill>
            <a:srgbClr val="0252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Possible statistical source for </a:t>
            </a: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small groups</a:t>
            </a:r>
          </a:p>
        </p:txBody>
      </p:sp>
      <p:sp>
        <p:nvSpPr>
          <p:cNvPr id="45" name="Rectangle 44">
            <a:extLst>
              <a:ext uri="{FF2B5EF4-FFF2-40B4-BE49-F238E27FC236}">
                <a16:creationId xmlns:a16="http://schemas.microsoft.com/office/drawing/2014/main" id="{F47A40FE-BD02-7CFA-9C79-FAA49CDF5B46}"/>
              </a:ext>
            </a:extLst>
          </p:cNvPr>
          <p:cNvSpPr/>
          <p:nvPr/>
        </p:nvSpPr>
        <p:spPr>
          <a:xfrm>
            <a:off x="6629400" y="4641225"/>
            <a:ext cx="2110696" cy="2079767"/>
          </a:xfrm>
          <a:prstGeom prst="rect">
            <a:avLst/>
          </a:prstGeom>
          <a:solidFill>
            <a:srgbClr val="0252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Data on formal employment &amp; possibly on formal work =&gt; Indirect estimate of informal employment &amp; possibly of informal work activities</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9" name="Rectangle 48">
            <a:extLst>
              <a:ext uri="{FF2B5EF4-FFF2-40B4-BE49-F238E27FC236}">
                <a16:creationId xmlns:a16="http://schemas.microsoft.com/office/drawing/2014/main" id="{EB983977-2A51-C01E-7E67-50CD27681CE4}"/>
              </a:ext>
            </a:extLst>
          </p:cNvPr>
          <p:cNvSpPr/>
          <p:nvPr/>
        </p:nvSpPr>
        <p:spPr>
          <a:xfrm>
            <a:off x="8817429" y="4637545"/>
            <a:ext cx="2884713" cy="2083447"/>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Char char="Î"/>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The possibilities depend on the </a:t>
            </a: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structure and content of the  country-specific administrative sources</a:t>
            </a:r>
          </a:p>
          <a:p>
            <a:pPr marL="285750" marR="0" lvl="0" indent="-285750" algn="l"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Char char="Î"/>
              <a:tabLst/>
              <a:defRPr/>
            </a:pPr>
            <a:r>
              <a:rPr kumimoji="0" lang="en-US" sz="15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Priority should be given to direct methods (surveys/ censuses) </a:t>
            </a: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to ensure for more accurate estimations </a:t>
            </a:r>
            <a:r>
              <a:rPr kumimoji="0" lang="en-GB" sz="15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and allow for more in-depth analysis</a:t>
            </a:r>
            <a:endParaRPr kumimoji="0" lang="en-US" sz="15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CE0532B-C31A-A3C0-6BFC-2A05266898A4}"/>
              </a:ext>
            </a:extLst>
          </p:cNvPr>
          <p:cNvSpPr/>
          <p:nvPr/>
        </p:nvSpPr>
        <p:spPr>
          <a:xfrm>
            <a:off x="4274863" y="4637546"/>
            <a:ext cx="2004017" cy="208344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Need to limit respondent burden/number of questions → C</a:t>
            </a:r>
            <a:r>
              <a:rPr kumimoji="0" lang="en-GB"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ould</a:t>
            </a: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require the number of criteria to define formal and informal jobs be limited to a smaller set among those defined in this resolution</a:t>
            </a: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18543C3D-3217-0AC7-A1F2-DCFF9C045B51}"/>
              </a:ext>
            </a:extLst>
          </p:cNvPr>
          <p:cNvSpPr/>
          <p:nvPr/>
        </p:nvSpPr>
        <p:spPr>
          <a:xfrm>
            <a:off x="10683" y="5412042"/>
            <a:ext cx="2041637" cy="571140"/>
          </a:xfrm>
          <a:prstGeom prst="rect">
            <a:avLst/>
          </a:prstGeom>
          <a:solidFill>
            <a:srgbClr val="04C0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Formal employment with partly informal activities</a:t>
            </a:r>
          </a:p>
        </p:txBody>
      </p:sp>
      <p:sp>
        <p:nvSpPr>
          <p:cNvPr id="8" name="Rectangle 7">
            <a:extLst>
              <a:ext uri="{FF2B5EF4-FFF2-40B4-BE49-F238E27FC236}">
                <a16:creationId xmlns:a16="http://schemas.microsoft.com/office/drawing/2014/main" id="{A7056CF5-9C7A-24D9-99C9-47C0DC17B272}"/>
              </a:ext>
            </a:extLst>
          </p:cNvPr>
          <p:cNvSpPr/>
          <p:nvPr/>
        </p:nvSpPr>
        <p:spPr>
          <a:xfrm>
            <a:off x="11364" y="6141246"/>
            <a:ext cx="2041637" cy="571140"/>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Informal work activity</a:t>
            </a:r>
          </a:p>
        </p:txBody>
      </p:sp>
      <p:sp>
        <p:nvSpPr>
          <p:cNvPr id="9" name="Rectangle 8">
            <a:extLst>
              <a:ext uri="{FF2B5EF4-FFF2-40B4-BE49-F238E27FC236}">
                <a16:creationId xmlns:a16="http://schemas.microsoft.com/office/drawing/2014/main" id="{46A83FA2-6AF3-64A3-CC5F-79F9D4EB1A04}"/>
              </a:ext>
            </a:extLst>
          </p:cNvPr>
          <p:cNvSpPr/>
          <p:nvPr/>
        </p:nvSpPr>
        <p:spPr>
          <a:xfrm>
            <a:off x="10683" y="4673103"/>
            <a:ext cx="2041637" cy="571140"/>
          </a:xfrm>
          <a:prstGeom prst="rect">
            <a:avLst/>
          </a:prstGeom>
          <a:solidFill>
            <a:srgbClr val="0252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Informal employment</a:t>
            </a:r>
          </a:p>
        </p:txBody>
      </p:sp>
      <p:sp>
        <p:nvSpPr>
          <p:cNvPr id="10" name="Flèche : droite 5">
            <a:extLst>
              <a:ext uri="{FF2B5EF4-FFF2-40B4-BE49-F238E27FC236}">
                <a16:creationId xmlns:a16="http://schemas.microsoft.com/office/drawing/2014/main" id="{AB5BD9FD-EAD2-CF99-AE9E-EEF7831ED883}"/>
              </a:ext>
            </a:extLst>
          </p:cNvPr>
          <p:cNvSpPr/>
          <p:nvPr/>
        </p:nvSpPr>
        <p:spPr>
          <a:xfrm>
            <a:off x="517011" y="398883"/>
            <a:ext cx="1683611" cy="813292"/>
          </a:xfrm>
          <a:prstGeom prst="rightArrow">
            <a:avLst>
              <a:gd name="adj1" fmla="val 60708"/>
              <a:gd name="adj2" fmla="val 50000"/>
            </a:avLst>
          </a:prstGeom>
          <a:solidFill>
            <a:srgbClr val="53B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122 &amp;125</a:t>
            </a:r>
          </a:p>
        </p:txBody>
      </p:sp>
      <p:sp>
        <p:nvSpPr>
          <p:cNvPr id="11" name="Flèche : droite 10">
            <a:extLst>
              <a:ext uri="{FF2B5EF4-FFF2-40B4-BE49-F238E27FC236}">
                <a16:creationId xmlns:a16="http://schemas.microsoft.com/office/drawing/2014/main" id="{1491DFDA-535A-B039-2632-C2703430C236}"/>
              </a:ext>
            </a:extLst>
          </p:cNvPr>
          <p:cNvSpPr/>
          <p:nvPr/>
        </p:nvSpPr>
        <p:spPr>
          <a:xfrm>
            <a:off x="69240" y="45262"/>
            <a:ext cx="1955375" cy="720000"/>
          </a:xfrm>
          <a:prstGeom prst="rightArrow">
            <a:avLst>
              <a:gd name="adj1" fmla="val 66062"/>
              <a:gd name="adj2" fmla="val 50000"/>
            </a:avLst>
          </a:prstGeom>
          <a:solidFill>
            <a:srgbClr val="1D92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rPr>
              <a:t>Data Sources</a:t>
            </a:r>
          </a:p>
        </p:txBody>
      </p:sp>
    </p:spTree>
    <p:extLst>
      <p:ext uri="{BB962C8B-B14F-4D97-AF65-F5344CB8AC3E}">
        <p14:creationId xmlns:p14="http://schemas.microsoft.com/office/powerpoint/2010/main" val="412670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left)">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9" grpId="0" animBg="1"/>
      <p:bldP spid="45" grpId="0" animBg="1"/>
      <p:bldP spid="49"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CD783B3-D1CD-111F-5EEB-C71709FE202F}"/>
              </a:ext>
            </a:extLst>
          </p:cNvPr>
          <p:cNvSpPr/>
          <p:nvPr/>
        </p:nvSpPr>
        <p:spPr>
          <a:xfrm>
            <a:off x="8484549" y="3745836"/>
            <a:ext cx="3310809" cy="37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19"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2" name="Title 1"/>
          <p:cNvSpPr>
            <a:spLocks noGrp="1"/>
          </p:cNvSpPr>
          <p:nvPr>
            <p:ph type="title"/>
          </p:nvPr>
        </p:nvSpPr>
        <p:spPr>
          <a:xfrm>
            <a:off x="2348865" y="130262"/>
            <a:ext cx="9013156" cy="753981"/>
          </a:xfrm>
        </p:spPr>
        <p:txBody>
          <a:bodyPr/>
          <a:lstStyle/>
          <a:p>
            <a:r>
              <a:rPr lang="en-GB" sz="3200" dirty="0">
                <a:solidFill>
                  <a:schemeClr val="accent5">
                    <a:lumMod val="50000"/>
                  </a:schemeClr>
                </a:solidFill>
                <a:latin typeface="Calibri" panose="020F0502020204030204" pitchFamily="34" charset="0"/>
                <a:cs typeface="Calibri" panose="020F0502020204030204" pitchFamily="34" charset="0"/>
              </a:rPr>
              <a:t>Persons, jobs and work activities: </a:t>
            </a:r>
            <a:br>
              <a:rPr lang="en-GB" sz="3200" dirty="0">
                <a:solidFill>
                  <a:schemeClr val="accent5">
                    <a:lumMod val="50000"/>
                  </a:schemeClr>
                </a:solidFill>
                <a:latin typeface="Calibri" panose="020F0502020204030204" pitchFamily="34" charset="0"/>
                <a:cs typeface="Calibri" panose="020F0502020204030204" pitchFamily="34" charset="0"/>
              </a:rPr>
            </a:br>
            <a:r>
              <a:rPr lang="en-GB" sz="3200" b="0" dirty="0">
                <a:solidFill>
                  <a:schemeClr val="accent5">
                    <a:lumMod val="50000"/>
                  </a:schemeClr>
                </a:solidFill>
                <a:latin typeface="Calibri" panose="020F0502020204030204" pitchFamily="34" charset="0"/>
                <a:cs typeface="Calibri" panose="020F0502020204030204" pitchFamily="34" charset="0"/>
              </a:rPr>
              <a:t>Structure of the framework and sources</a:t>
            </a:r>
          </a:p>
        </p:txBody>
      </p:sp>
      <p:sp>
        <p:nvSpPr>
          <p:cNvPr id="3" name="Rectangle 2">
            <a:extLst>
              <a:ext uri="{FF2B5EF4-FFF2-40B4-BE49-F238E27FC236}">
                <a16:creationId xmlns:a16="http://schemas.microsoft.com/office/drawing/2014/main" id="{8CE18ADD-C09A-BA4B-6C08-A964049DBFFD}"/>
              </a:ext>
            </a:extLst>
          </p:cNvPr>
          <p:cNvSpPr/>
          <p:nvPr/>
        </p:nvSpPr>
        <p:spPr>
          <a:xfrm>
            <a:off x="957946" y="1164051"/>
            <a:ext cx="11153554" cy="3715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Informal productive activities by persons in the informal economy</a:t>
            </a:r>
          </a:p>
        </p:txBody>
      </p:sp>
      <p:sp>
        <p:nvSpPr>
          <p:cNvPr id="8" name="Rectangle 7">
            <a:extLst>
              <a:ext uri="{FF2B5EF4-FFF2-40B4-BE49-F238E27FC236}">
                <a16:creationId xmlns:a16="http://schemas.microsoft.com/office/drawing/2014/main" id="{01D7FBEC-BE40-A490-EC0A-A72FC3E77C8D}"/>
              </a:ext>
            </a:extLst>
          </p:cNvPr>
          <p:cNvSpPr/>
          <p:nvPr/>
        </p:nvSpPr>
        <p:spPr>
          <a:xfrm>
            <a:off x="8458527" y="1874677"/>
            <a:ext cx="3652973" cy="50172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Not for pay or profit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Informal productive activities: other forms of work</a:t>
            </a:r>
            <a:endPar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7" name="Rectangle 16">
            <a:extLst>
              <a:ext uri="{FF2B5EF4-FFF2-40B4-BE49-F238E27FC236}">
                <a16:creationId xmlns:a16="http://schemas.microsoft.com/office/drawing/2014/main" id="{E513B08D-1611-F806-5A9F-193F84863608}"/>
              </a:ext>
            </a:extLst>
          </p:cNvPr>
          <p:cNvSpPr/>
          <p:nvPr/>
        </p:nvSpPr>
        <p:spPr>
          <a:xfrm>
            <a:off x="3432523" y="1902818"/>
            <a:ext cx="5033176" cy="456277"/>
          </a:xfrm>
          <a:prstGeom prst="rect">
            <a:avLst/>
          </a:prstGeom>
          <a:solidFill>
            <a:srgbClr val="038F8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For pay or profit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Informal productive activities in relation to employment</a:t>
            </a:r>
          </a:p>
        </p:txBody>
      </p:sp>
      <p:sp>
        <p:nvSpPr>
          <p:cNvPr id="19" name="Rectangle 18">
            <a:extLst>
              <a:ext uri="{FF2B5EF4-FFF2-40B4-BE49-F238E27FC236}">
                <a16:creationId xmlns:a16="http://schemas.microsoft.com/office/drawing/2014/main" id="{78932A62-B8D7-AD98-678A-B9FD4B733428}"/>
              </a:ext>
            </a:extLst>
          </p:cNvPr>
          <p:cNvSpPr/>
          <p:nvPr/>
        </p:nvSpPr>
        <p:spPr>
          <a:xfrm>
            <a:off x="944615" y="1520483"/>
            <a:ext cx="2522995" cy="405323"/>
          </a:xfrm>
          <a:prstGeom prst="rect">
            <a:avLst/>
          </a:prstGeom>
          <a:solidFill>
            <a:srgbClr val="0252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PERSONS</a:t>
            </a:r>
          </a:p>
        </p:txBody>
      </p:sp>
      <p:sp>
        <p:nvSpPr>
          <p:cNvPr id="21" name="Rectangle 20">
            <a:extLst>
              <a:ext uri="{FF2B5EF4-FFF2-40B4-BE49-F238E27FC236}">
                <a16:creationId xmlns:a16="http://schemas.microsoft.com/office/drawing/2014/main" id="{775244A8-B4CF-9776-1E9A-3E1CC85389E3}"/>
              </a:ext>
            </a:extLst>
          </p:cNvPr>
          <p:cNvSpPr/>
          <p:nvPr/>
        </p:nvSpPr>
        <p:spPr>
          <a:xfrm>
            <a:off x="935748" y="2350047"/>
            <a:ext cx="2489467" cy="1377054"/>
          </a:xfrm>
          <a:prstGeom prst="rect">
            <a:avLst/>
          </a:prstGeom>
          <a:solidFill>
            <a:srgbClr val="0252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Informal productive activities by persons</a:t>
            </a:r>
          </a:p>
        </p:txBody>
      </p:sp>
      <p:sp>
        <p:nvSpPr>
          <p:cNvPr id="23" name="Rectangle 22">
            <a:extLst>
              <a:ext uri="{FF2B5EF4-FFF2-40B4-BE49-F238E27FC236}">
                <a16:creationId xmlns:a16="http://schemas.microsoft.com/office/drawing/2014/main" id="{A8E2F0CC-E29B-EED8-3CDE-32DC56FCDFFE}"/>
              </a:ext>
            </a:extLst>
          </p:cNvPr>
          <p:cNvSpPr/>
          <p:nvPr/>
        </p:nvSpPr>
        <p:spPr>
          <a:xfrm>
            <a:off x="3440854" y="1522593"/>
            <a:ext cx="8670646" cy="405323"/>
          </a:xfrm>
          <a:prstGeom prst="rect">
            <a:avLst/>
          </a:prstGeom>
          <a:solidFill>
            <a:srgbClr val="0252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INFORMAL WORK</a:t>
            </a:r>
          </a:p>
        </p:txBody>
      </p:sp>
      <p:sp>
        <p:nvSpPr>
          <p:cNvPr id="25" name="Rectangle 24">
            <a:extLst>
              <a:ext uri="{FF2B5EF4-FFF2-40B4-BE49-F238E27FC236}">
                <a16:creationId xmlns:a16="http://schemas.microsoft.com/office/drawing/2014/main" id="{A9109F77-1F1F-2A5A-659B-89D5B0807AEC}"/>
              </a:ext>
            </a:extLst>
          </p:cNvPr>
          <p:cNvSpPr/>
          <p:nvPr/>
        </p:nvSpPr>
        <p:spPr>
          <a:xfrm>
            <a:off x="5390577" y="2350047"/>
            <a:ext cx="3096874" cy="1397793"/>
          </a:xfrm>
          <a:prstGeom prst="rect">
            <a:avLst/>
          </a:prstGeom>
          <a:solidFill>
            <a:srgbClr val="0386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Informal employment</a:t>
            </a:r>
          </a:p>
        </p:txBody>
      </p:sp>
      <p:sp>
        <p:nvSpPr>
          <p:cNvPr id="27" name="Rectangle 26">
            <a:extLst>
              <a:ext uri="{FF2B5EF4-FFF2-40B4-BE49-F238E27FC236}">
                <a16:creationId xmlns:a16="http://schemas.microsoft.com/office/drawing/2014/main" id="{D3CC8495-C465-C0F4-C6A2-117AE15E39F9}"/>
              </a:ext>
            </a:extLst>
          </p:cNvPr>
          <p:cNvSpPr/>
          <p:nvPr/>
        </p:nvSpPr>
        <p:spPr>
          <a:xfrm>
            <a:off x="3410772" y="2350047"/>
            <a:ext cx="1979806" cy="1152030"/>
          </a:xfrm>
          <a:prstGeom prst="rect">
            <a:avLst/>
          </a:prstGeom>
          <a:solidFill>
            <a:srgbClr val="04C0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Formal employment with partly informal activity</a:t>
            </a:r>
            <a:endPar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43BE349A-6D25-6AE9-0A97-D9823915E7C3}"/>
              </a:ext>
            </a:extLst>
          </p:cNvPr>
          <p:cNvSpPr/>
          <p:nvPr/>
        </p:nvSpPr>
        <p:spPr>
          <a:xfrm>
            <a:off x="5388005" y="3220808"/>
            <a:ext cx="1175614" cy="516281"/>
          </a:xfrm>
          <a:prstGeom prst="rect">
            <a:avLst/>
          </a:prstGeom>
          <a:solidFill>
            <a:srgbClr val="0386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19"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Formal sector</a:t>
            </a:r>
          </a:p>
        </p:txBody>
      </p:sp>
      <p:sp>
        <p:nvSpPr>
          <p:cNvPr id="31" name="Rectangle 30">
            <a:extLst>
              <a:ext uri="{FF2B5EF4-FFF2-40B4-BE49-F238E27FC236}">
                <a16:creationId xmlns:a16="http://schemas.microsoft.com/office/drawing/2014/main" id="{A06149F8-9559-EDC3-D2C3-51266AC9AA1F}"/>
              </a:ext>
            </a:extLst>
          </p:cNvPr>
          <p:cNvSpPr/>
          <p:nvPr/>
        </p:nvSpPr>
        <p:spPr>
          <a:xfrm>
            <a:off x="6577581" y="3220808"/>
            <a:ext cx="986975" cy="516281"/>
          </a:xfrm>
          <a:prstGeom prst="rect">
            <a:avLst/>
          </a:prstGeom>
          <a:solidFill>
            <a:srgbClr val="0386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19"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Informal sector</a:t>
            </a:r>
          </a:p>
        </p:txBody>
      </p:sp>
      <p:sp>
        <p:nvSpPr>
          <p:cNvPr id="33" name="Rectangle 32">
            <a:extLst>
              <a:ext uri="{FF2B5EF4-FFF2-40B4-BE49-F238E27FC236}">
                <a16:creationId xmlns:a16="http://schemas.microsoft.com/office/drawing/2014/main" id="{D8D7F2BA-47B4-EA55-1E80-EB853162447B}"/>
              </a:ext>
            </a:extLst>
          </p:cNvPr>
          <p:cNvSpPr/>
          <p:nvPr/>
        </p:nvSpPr>
        <p:spPr>
          <a:xfrm>
            <a:off x="7567990" y="3220808"/>
            <a:ext cx="890538" cy="516281"/>
          </a:xfrm>
          <a:prstGeom prst="rect">
            <a:avLst/>
          </a:prstGeom>
          <a:solidFill>
            <a:srgbClr val="0386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1219"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H</a:t>
            </a:r>
            <a:r>
              <a:rPr kumimoji="0" lang="en-GB" sz="1219"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OPC sector</a:t>
            </a:r>
          </a:p>
        </p:txBody>
      </p:sp>
      <p:sp>
        <p:nvSpPr>
          <p:cNvPr id="35" name="Rectangle 34">
            <a:extLst>
              <a:ext uri="{FF2B5EF4-FFF2-40B4-BE49-F238E27FC236}">
                <a16:creationId xmlns:a16="http://schemas.microsoft.com/office/drawing/2014/main" id="{ADFBA5AC-9795-A047-152F-D4518ACD22A5}"/>
              </a:ext>
            </a:extLst>
          </p:cNvPr>
          <p:cNvSpPr/>
          <p:nvPr/>
        </p:nvSpPr>
        <p:spPr>
          <a:xfrm>
            <a:off x="932315" y="3210820"/>
            <a:ext cx="2479477" cy="516281"/>
          </a:xfrm>
          <a:prstGeom prst="rect">
            <a:avLst/>
          </a:prstGeom>
          <a:solidFill>
            <a:srgbClr val="0386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Carry out the work for Economic units in:</a:t>
            </a:r>
          </a:p>
        </p:txBody>
      </p:sp>
      <p:sp>
        <p:nvSpPr>
          <p:cNvPr id="37" name="Rectangle 36">
            <a:extLst>
              <a:ext uri="{FF2B5EF4-FFF2-40B4-BE49-F238E27FC236}">
                <a16:creationId xmlns:a16="http://schemas.microsoft.com/office/drawing/2014/main" id="{286A7BAD-9A3E-0BE9-68B5-57630A488B75}"/>
              </a:ext>
            </a:extLst>
          </p:cNvPr>
          <p:cNvSpPr/>
          <p:nvPr/>
        </p:nvSpPr>
        <p:spPr>
          <a:xfrm>
            <a:off x="3414364" y="3220808"/>
            <a:ext cx="1013695" cy="516281"/>
          </a:xfrm>
          <a:prstGeom prst="rect">
            <a:avLst/>
          </a:prstGeom>
          <a:solidFill>
            <a:srgbClr val="04C0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Formal sector</a:t>
            </a:r>
          </a:p>
        </p:txBody>
      </p:sp>
      <p:sp>
        <p:nvSpPr>
          <p:cNvPr id="39" name="Rectangle 38">
            <a:extLst>
              <a:ext uri="{FF2B5EF4-FFF2-40B4-BE49-F238E27FC236}">
                <a16:creationId xmlns:a16="http://schemas.microsoft.com/office/drawing/2014/main" id="{FE4EBE97-B536-43EF-8452-B5994B9C49E1}"/>
              </a:ext>
            </a:extLst>
          </p:cNvPr>
          <p:cNvSpPr/>
          <p:nvPr/>
        </p:nvSpPr>
        <p:spPr>
          <a:xfrm>
            <a:off x="4406366" y="3220808"/>
            <a:ext cx="984211" cy="516281"/>
          </a:xfrm>
          <a:prstGeom prst="rect">
            <a:avLst/>
          </a:prstGeom>
          <a:solidFill>
            <a:srgbClr val="04C0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H</a:t>
            </a: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OPC sector</a:t>
            </a:r>
          </a:p>
        </p:txBody>
      </p:sp>
      <p:sp>
        <p:nvSpPr>
          <p:cNvPr id="41" name="Rectangle 40">
            <a:extLst>
              <a:ext uri="{FF2B5EF4-FFF2-40B4-BE49-F238E27FC236}">
                <a16:creationId xmlns:a16="http://schemas.microsoft.com/office/drawing/2014/main" id="{9E01D4F1-DBB6-CA17-AD79-4FE9909471DE}"/>
              </a:ext>
            </a:extLst>
          </p:cNvPr>
          <p:cNvSpPr/>
          <p:nvPr/>
        </p:nvSpPr>
        <p:spPr>
          <a:xfrm>
            <a:off x="8465700" y="2369346"/>
            <a:ext cx="2060346" cy="860207"/>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Informal unpaid trainee work. Informal organization-based volunteer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Informal other work activities</a:t>
            </a:r>
            <a:endParaRPr kumimoji="0" lang="en-GB" sz="12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43" name="Rectangle 42">
            <a:extLst>
              <a:ext uri="{FF2B5EF4-FFF2-40B4-BE49-F238E27FC236}">
                <a16:creationId xmlns:a16="http://schemas.microsoft.com/office/drawing/2014/main" id="{1695640E-5E89-9B07-951D-87A8916732E8}"/>
              </a:ext>
            </a:extLst>
          </p:cNvPr>
          <p:cNvSpPr/>
          <p:nvPr/>
        </p:nvSpPr>
        <p:spPr>
          <a:xfrm>
            <a:off x="8500190" y="3220808"/>
            <a:ext cx="863490" cy="516281"/>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19"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Formal sector</a:t>
            </a:r>
          </a:p>
        </p:txBody>
      </p:sp>
      <p:sp>
        <p:nvSpPr>
          <p:cNvPr id="45" name="Rectangle 44">
            <a:extLst>
              <a:ext uri="{FF2B5EF4-FFF2-40B4-BE49-F238E27FC236}">
                <a16:creationId xmlns:a16="http://schemas.microsoft.com/office/drawing/2014/main" id="{60A50635-B2D6-6F29-0F78-F8E14A96757C}"/>
              </a:ext>
            </a:extLst>
          </p:cNvPr>
          <p:cNvSpPr/>
          <p:nvPr/>
        </p:nvSpPr>
        <p:spPr>
          <a:xfrm>
            <a:off x="9324757" y="3229554"/>
            <a:ext cx="834404" cy="516281"/>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19"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Informal sector</a:t>
            </a:r>
          </a:p>
        </p:txBody>
      </p:sp>
      <p:sp>
        <p:nvSpPr>
          <p:cNvPr id="47" name="Rectangle 46">
            <a:extLst>
              <a:ext uri="{FF2B5EF4-FFF2-40B4-BE49-F238E27FC236}">
                <a16:creationId xmlns:a16="http://schemas.microsoft.com/office/drawing/2014/main" id="{64F3A680-FFAE-7FF6-03E3-EB229D466999}"/>
              </a:ext>
            </a:extLst>
          </p:cNvPr>
          <p:cNvSpPr/>
          <p:nvPr/>
        </p:nvSpPr>
        <p:spPr>
          <a:xfrm>
            <a:off x="10159161" y="3231694"/>
            <a:ext cx="1952334" cy="516281"/>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Household own use production and community sector (HOPC)</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endParaRPr kumimoji="0" lang="en-GB" sz="1219"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65F5782D-C0F4-D19D-7288-A373DDA3FBCC}"/>
              </a:ext>
            </a:extLst>
          </p:cNvPr>
          <p:cNvSpPr/>
          <p:nvPr/>
        </p:nvSpPr>
        <p:spPr>
          <a:xfrm>
            <a:off x="944615" y="3729822"/>
            <a:ext cx="2467177" cy="766126"/>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Relation to SNA production </a:t>
            </a:r>
            <a:r>
              <a:rPr kumimoji="0" lang="en-GB" sz="16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bundaries</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1" name="Rectangle 50">
            <a:extLst>
              <a:ext uri="{FF2B5EF4-FFF2-40B4-BE49-F238E27FC236}">
                <a16:creationId xmlns:a16="http://schemas.microsoft.com/office/drawing/2014/main" id="{058D6B9F-A80C-AFAA-05D1-9C857B9FF70E}"/>
              </a:ext>
            </a:extLst>
          </p:cNvPr>
          <p:cNvSpPr/>
          <p:nvPr/>
        </p:nvSpPr>
        <p:spPr>
          <a:xfrm>
            <a:off x="3410772" y="3764909"/>
            <a:ext cx="7125260" cy="261783"/>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Goods and services</a:t>
            </a:r>
          </a:p>
        </p:txBody>
      </p:sp>
      <p:sp>
        <p:nvSpPr>
          <p:cNvPr id="6" name="Rectangle 5">
            <a:extLst>
              <a:ext uri="{FF2B5EF4-FFF2-40B4-BE49-F238E27FC236}">
                <a16:creationId xmlns:a16="http://schemas.microsoft.com/office/drawing/2014/main" id="{C358ED3C-20AF-DC20-F5EC-6E2D5A7243AA}"/>
              </a:ext>
            </a:extLst>
          </p:cNvPr>
          <p:cNvSpPr/>
          <p:nvPr/>
        </p:nvSpPr>
        <p:spPr>
          <a:xfrm>
            <a:off x="3410772" y="4588687"/>
            <a:ext cx="7848397" cy="560025"/>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Household surveys/LFS</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0" name="Rectangle 9">
            <a:extLst>
              <a:ext uri="{FF2B5EF4-FFF2-40B4-BE49-F238E27FC236}">
                <a16:creationId xmlns:a16="http://schemas.microsoft.com/office/drawing/2014/main" id="{DC0E34CD-D221-7DE4-8469-FC65F3A23216}"/>
              </a:ext>
            </a:extLst>
          </p:cNvPr>
          <p:cNvSpPr/>
          <p:nvPr/>
        </p:nvSpPr>
        <p:spPr>
          <a:xfrm>
            <a:off x="5564224" y="5205084"/>
            <a:ext cx="2901475" cy="292801"/>
          </a:xfrm>
          <a:prstGeom prst="rect">
            <a:avLst/>
          </a:prstGeom>
          <a:solidFill>
            <a:srgbClr val="05B3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Other household surveys</a:t>
            </a:r>
          </a:p>
        </p:txBody>
      </p:sp>
      <p:sp>
        <p:nvSpPr>
          <p:cNvPr id="12" name="Rectangle 11">
            <a:extLst>
              <a:ext uri="{FF2B5EF4-FFF2-40B4-BE49-F238E27FC236}">
                <a16:creationId xmlns:a16="http://schemas.microsoft.com/office/drawing/2014/main" id="{AD3C87A9-8BA2-3655-058C-371F56BFD797}"/>
              </a:ext>
            </a:extLst>
          </p:cNvPr>
          <p:cNvSpPr/>
          <p:nvPr/>
        </p:nvSpPr>
        <p:spPr>
          <a:xfrm>
            <a:off x="3449890" y="5554256"/>
            <a:ext cx="8661611" cy="252912"/>
          </a:xfrm>
          <a:prstGeom prst="rect">
            <a:avLst/>
          </a:prstGeom>
          <a:solidFill>
            <a:srgbClr val="07E7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Other specialized household surveys (incl. time-use surveys)</a:t>
            </a:r>
          </a:p>
        </p:txBody>
      </p:sp>
      <p:sp>
        <p:nvSpPr>
          <p:cNvPr id="14" name="Rectangle 13">
            <a:extLst>
              <a:ext uri="{FF2B5EF4-FFF2-40B4-BE49-F238E27FC236}">
                <a16:creationId xmlns:a16="http://schemas.microsoft.com/office/drawing/2014/main" id="{699C93F4-7758-B5BC-D28D-DCC9B9786E46}"/>
              </a:ext>
            </a:extLst>
          </p:cNvPr>
          <p:cNvSpPr/>
          <p:nvPr/>
        </p:nvSpPr>
        <p:spPr>
          <a:xfrm>
            <a:off x="5589854" y="5863539"/>
            <a:ext cx="2832784" cy="298973"/>
          </a:xfrm>
          <a:prstGeom prst="rect">
            <a:avLst/>
          </a:prstGeom>
          <a:solidFill>
            <a:srgbClr val="75FB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Population Censuses</a:t>
            </a:r>
          </a:p>
        </p:txBody>
      </p:sp>
      <p:sp>
        <p:nvSpPr>
          <p:cNvPr id="16" name="Rectangle 15">
            <a:extLst>
              <a:ext uri="{FF2B5EF4-FFF2-40B4-BE49-F238E27FC236}">
                <a16:creationId xmlns:a16="http://schemas.microsoft.com/office/drawing/2014/main" id="{E178F34A-35EC-A4D7-74CB-CE03E7DD5E69}"/>
              </a:ext>
            </a:extLst>
          </p:cNvPr>
          <p:cNvSpPr/>
          <p:nvPr/>
        </p:nvSpPr>
        <p:spPr>
          <a:xfrm>
            <a:off x="3410772" y="6262231"/>
            <a:ext cx="8730429" cy="27554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Administrative records</a:t>
            </a:r>
          </a:p>
        </p:txBody>
      </p:sp>
      <p:sp>
        <p:nvSpPr>
          <p:cNvPr id="20" name="Rectangle 19">
            <a:extLst>
              <a:ext uri="{FF2B5EF4-FFF2-40B4-BE49-F238E27FC236}">
                <a16:creationId xmlns:a16="http://schemas.microsoft.com/office/drawing/2014/main" id="{68754BD4-D348-B2A3-3FD8-713A72AA350E}"/>
              </a:ext>
            </a:extLst>
          </p:cNvPr>
          <p:cNvSpPr/>
          <p:nvPr/>
        </p:nvSpPr>
        <p:spPr>
          <a:xfrm>
            <a:off x="5551622" y="4909309"/>
            <a:ext cx="2932928" cy="267955"/>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Mixed surveys (1</a:t>
            </a:r>
            <a:r>
              <a:rPr kumimoji="0" lang="en-GB" sz="1800" b="0" i="0" u="none" strike="noStrike" kern="1200" cap="none" spc="0" normalizeH="0" baseline="3000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st</a:t>
            </a: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phase)</a:t>
            </a:r>
          </a:p>
        </p:txBody>
      </p:sp>
      <p:sp>
        <p:nvSpPr>
          <p:cNvPr id="22" name="Rectangle 21">
            <a:extLst>
              <a:ext uri="{FF2B5EF4-FFF2-40B4-BE49-F238E27FC236}">
                <a16:creationId xmlns:a16="http://schemas.microsoft.com/office/drawing/2014/main" id="{D3F3E3E0-4397-DD4F-92AC-2FBB95485C55}"/>
              </a:ext>
            </a:extLst>
          </p:cNvPr>
          <p:cNvSpPr/>
          <p:nvPr/>
        </p:nvSpPr>
        <p:spPr>
          <a:xfrm rot="16200000">
            <a:off x="-199735" y="5059395"/>
            <a:ext cx="1481235" cy="614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Sources</a:t>
            </a:r>
          </a:p>
        </p:txBody>
      </p:sp>
      <p:cxnSp>
        <p:nvCxnSpPr>
          <p:cNvPr id="24" name="Connecteur droit 23">
            <a:extLst>
              <a:ext uri="{FF2B5EF4-FFF2-40B4-BE49-F238E27FC236}">
                <a16:creationId xmlns:a16="http://schemas.microsoft.com/office/drawing/2014/main" id="{CCC45B2D-53AB-71D5-DB30-28AF9B90138A}"/>
              </a:ext>
            </a:extLst>
          </p:cNvPr>
          <p:cNvCxnSpPr>
            <a:cxnSpLocks/>
          </p:cNvCxnSpPr>
          <p:nvPr/>
        </p:nvCxnSpPr>
        <p:spPr>
          <a:xfrm>
            <a:off x="978145" y="4644965"/>
            <a:ext cx="0" cy="1892807"/>
          </a:xfrm>
          <a:prstGeom prst="line">
            <a:avLst/>
          </a:prstGeom>
          <a:ln>
            <a:solidFill>
              <a:schemeClr val="tx2">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4F7C7FF-2BB2-FB9D-8A15-5786FE77DB42}"/>
              </a:ext>
            </a:extLst>
          </p:cNvPr>
          <p:cNvSpPr/>
          <p:nvPr/>
        </p:nvSpPr>
        <p:spPr>
          <a:xfrm>
            <a:off x="932315" y="1902818"/>
            <a:ext cx="2508539" cy="466391"/>
          </a:xfrm>
          <a:prstGeom prst="rect">
            <a:avLst/>
          </a:prstGeom>
          <a:solidFill>
            <a:srgbClr val="038F8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Main intention of the productive activities</a:t>
            </a:r>
          </a:p>
        </p:txBody>
      </p:sp>
      <p:sp>
        <p:nvSpPr>
          <p:cNvPr id="7" name="Rectangle 6">
            <a:extLst>
              <a:ext uri="{FF2B5EF4-FFF2-40B4-BE49-F238E27FC236}">
                <a16:creationId xmlns:a16="http://schemas.microsoft.com/office/drawing/2014/main" id="{5D8A53AF-9E4F-FF3E-4648-37F707D49D1B}"/>
              </a:ext>
            </a:extLst>
          </p:cNvPr>
          <p:cNvSpPr/>
          <p:nvPr/>
        </p:nvSpPr>
        <p:spPr>
          <a:xfrm>
            <a:off x="10536032" y="2378093"/>
            <a:ext cx="1575463" cy="872899"/>
          </a:xfrm>
          <a:prstGeom prst="rect">
            <a:avLst/>
          </a:prstGeom>
          <a:solidFill>
            <a:srgbClr val="ABDB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Informal own-use production work.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Direct voluntary work</a:t>
            </a:r>
          </a:p>
        </p:txBody>
      </p:sp>
      <p:sp>
        <p:nvSpPr>
          <p:cNvPr id="9" name="Rectangle 8">
            <a:extLst>
              <a:ext uri="{FF2B5EF4-FFF2-40B4-BE49-F238E27FC236}">
                <a16:creationId xmlns:a16="http://schemas.microsoft.com/office/drawing/2014/main" id="{A7087740-0CD2-B92F-04B3-459E4BB47BC1}"/>
              </a:ext>
            </a:extLst>
          </p:cNvPr>
          <p:cNvSpPr/>
          <p:nvPr/>
        </p:nvSpPr>
        <p:spPr>
          <a:xfrm>
            <a:off x="10534502" y="3749896"/>
            <a:ext cx="724673" cy="276796"/>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Goods</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1" name="Rectangle 10">
            <a:extLst>
              <a:ext uri="{FF2B5EF4-FFF2-40B4-BE49-F238E27FC236}">
                <a16:creationId xmlns:a16="http://schemas.microsoft.com/office/drawing/2014/main" id="{44167188-DADC-D1B2-1388-299BE320FAC5}"/>
              </a:ext>
            </a:extLst>
          </p:cNvPr>
          <p:cNvSpPr/>
          <p:nvPr/>
        </p:nvSpPr>
        <p:spPr>
          <a:xfrm>
            <a:off x="11228753" y="3758642"/>
            <a:ext cx="851487" cy="315517"/>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Services</a:t>
            </a:r>
          </a:p>
        </p:txBody>
      </p:sp>
      <p:sp>
        <p:nvSpPr>
          <p:cNvPr id="57" name="Rectangle 56">
            <a:extLst>
              <a:ext uri="{FF2B5EF4-FFF2-40B4-BE49-F238E27FC236}">
                <a16:creationId xmlns:a16="http://schemas.microsoft.com/office/drawing/2014/main" id="{ABF8C091-C8BC-4D29-E469-28A29FA85F65}"/>
              </a:ext>
            </a:extLst>
          </p:cNvPr>
          <p:cNvSpPr/>
          <p:nvPr/>
        </p:nvSpPr>
        <p:spPr>
          <a:xfrm>
            <a:off x="3420659" y="4026692"/>
            <a:ext cx="7808094" cy="230466"/>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SNA production </a:t>
            </a:r>
            <a:r>
              <a:rPr kumimoji="0" lang="en-GB" sz="16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bundaries</a:t>
            </a:r>
            <a:endPar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914CACCE-6914-D04A-FBDC-B71EDF767B65}"/>
              </a:ext>
            </a:extLst>
          </p:cNvPr>
          <p:cNvSpPr/>
          <p:nvPr/>
        </p:nvSpPr>
        <p:spPr>
          <a:xfrm>
            <a:off x="3425215" y="4246684"/>
            <a:ext cx="8655025" cy="24926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rPr>
              <a:t>SNA general production </a:t>
            </a:r>
            <a:r>
              <a:rPr kumimoji="0" lang="en-GB" sz="1400" b="0" i="0" u="none" strike="noStrike" kern="1200" cap="none" spc="0" normalizeH="0" baseline="0" noProof="0" dirty="0" err="1">
                <a:ln>
                  <a:noFill/>
                </a:ln>
                <a:solidFill>
                  <a:srgbClr val="230050"/>
                </a:solidFill>
                <a:effectLst/>
                <a:uLnTx/>
                <a:uFillTx/>
                <a:latin typeface="Calibri" panose="020F0502020204030204" pitchFamily="34" charset="0"/>
                <a:ea typeface="+mn-ea"/>
                <a:cs typeface="Calibri" panose="020F0502020204030204" pitchFamily="34" charset="0"/>
              </a:rPr>
              <a:t>bundaries</a:t>
            </a:r>
            <a:endParaRPr kumimoji="0" lang="en-GB" sz="14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9471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P spid="14" grpId="0" animBg="1"/>
      <p:bldP spid="16"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2752" y="2655928"/>
            <a:ext cx="6469087" cy="1814471"/>
          </a:xfrm>
        </p:spPr>
        <p:txBody>
          <a:bodyPr/>
          <a:lstStyle/>
          <a:p>
            <a:r>
              <a:rPr lang="en-GB" sz="4800" b="0" dirty="0">
                <a:solidFill>
                  <a:schemeClr val="bg1"/>
                </a:solidFill>
                <a:latin typeface="Abadi" panose="020B0604020104020204" pitchFamily="34" charset="0"/>
                <a:ea typeface="ADLaM Display" panose="02010000000000000000" pitchFamily="2" charset="0"/>
                <a:cs typeface="ADLaM Display" panose="02010000000000000000" pitchFamily="2" charset="0"/>
              </a:rPr>
              <a:t>Data sources for </a:t>
            </a:r>
            <a:r>
              <a:rPr lang="en-GB" sz="4800" dirty="0">
                <a:solidFill>
                  <a:schemeClr val="accent2"/>
                </a:solidFill>
                <a:latin typeface="Abadi" panose="020B0604020104020204" pitchFamily="34" charset="0"/>
                <a:ea typeface="ADLaM Display" panose="02010000000000000000" pitchFamily="2" charset="0"/>
                <a:cs typeface="ADLaM Display" panose="02010000000000000000" pitchFamily="2" charset="0"/>
              </a:rPr>
              <a:t>economic units</a:t>
            </a:r>
            <a:br>
              <a:rPr lang="en-GB" sz="4400" dirty="0">
                <a:solidFill>
                  <a:schemeClr val="accent2"/>
                </a:solidFill>
                <a:latin typeface="Kalinga" panose="020B0502040204020203" pitchFamily="34" charset="0"/>
                <a:cs typeface="Kalinga" panose="020B0502040204020203" pitchFamily="34" charset="0"/>
              </a:rPr>
            </a:br>
            <a:endParaRPr lang="en-GB" sz="4400" dirty="0">
              <a:solidFill>
                <a:schemeClr val="accent2"/>
              </a:solidFill>
              <a:latin typeface="Kalinga" panose="020B0502040204020203" pitchFamily="34" charset="0"/>
              <a:cs typeface="Kalinga" panose="020B0502040204020203" pitchFamily="34" charset="0"/>
            </a:endParaRPr>
          </a:p>
        </p:txBody>
      </p:sp>
      <p:pic>
        <p:nvPicPr>
          <p:cNvPr id="10" name="Picture 9">
            <a:extLst>
              <a:ext uri="{FF2B5EF4-FFF2-40B4-BE49-F238E27FC236}">
                <a16:creationId xmlns:a16="http://schemas.microsoft.com/office/drawing/2014/main" id="{2545628F-F8E4-2AD9-F8E0-E1573D597FDC}"/>
              </a:ext>
            </a:extLst>
          </p:cNvPr>
          <p:cNvPicPr>
            <a:picLocks noChangeAspect="1"/>
          </p:cNvPicPr>
          <p:nvPr/>
        </p:nvPicPr>
        <p:blipFill>
          <a:blip r:embed="rId2">
            <a:alphaModFix amt="85000"/>
            <a:duotone>
              <a:schemeClr val="accent5">
                <a:shade val="45000"/>
                <a:satMod val="135000"/>
              </a:schemeClr>
              <a:prstClr val="white"/>
            </a:duotone>
            <a:extLst>
              <a:ext uri="{BEBA8EAE-BF5A-486C-A8C5-ECC9F3942E4B}">
                <a14:imgProps xmlns:a14="http://schemas.microsoft.com/office/drawing/2010/main">
                  <a14:imgLayer r:embed="rId3">
                    <a14:imgEffect>
                      <a14:artisticFilmGrain/>
                    </a14:imgEffect>
                  </a14:imgLayer>
                </a14:imgProps>
              </a:ext>
            </a:extLst>
          </a:blip>
          <a:stretch>
            <a:fillRect/>
          </a:stretch>
        </p:blipFill>
        <p:spPr>
          <a:xfrm>
            <a:off x="7101839" y="557650"/>
            <a:ext cx="4780548" cy="6058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2657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855" y="102945"/>
            <a:ext cx="8177179" cy="474231"/>
          </a:xfrm>
        </p:spPr>
        <p:txBody>
          <a:bodyPr/>
          <a:lstStyle/>
          <a:p>
            <a:r>
              <a:rPr lang="en-GB" sz="2800" dirty="0">
                <a:solidFill>
                  <a:schemeClr val="accent5">
                    <a:lumMod val="50000"/>
                  </a:schemeClr>
                </a:solidFill>
                <a:latin typeface="Calibri" panose="020F0502020204030204" pitchFamily="34" charset="0"/>
                <a:cs typeface="Calibri" panose="020F0502020204030204" pitchFamily="34" charset="0"/>
              </a:rPr>
              <a:t>Multiple sources for economic units (1)</a:t>
            </a:r>
            <a:endParaRPr lang="en-GB" sz="3600" dirty="0"/>
          </a:p>
        </p:txBody>
      </p:sp>
      <p:sp>
        <p:nvSpPr>
          <p:cNvPr id="12" name="Rectangle 11">
            <a:extLst>
              <a:ext uri="{FF2B5EF4-FFF2-40B4-BE49-F238E27FC236}">
                <a16:creationId xmlns:a16="http://schemas.microsoft.com/office/drawing/2014/main" id="{5B0C413C-5ABB-172D-5516-3C8A3F43ABFD}"/>
              </a:ext>
            </a:extLst>
          </p:cNvPr>
          <p:cNvSpPr/>
          <p:nvPr/>
        </p:nvSpPr>
        <p:spPr>
          <a:xfrm>
            <a:off x="2299692" y="602461"/>
            <a:ext cx="5713106" cy="72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Enterprise based </a:t>
            </a:r>
            <a:r>
              <a:rPr kumimoji="0" lang="en-AU" sz="20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sources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123-124]</a:t>
            </a:r>
          </a:p>
        </p:txBody>
      </p:sp>
      <p:sp>
        <p:nvSpPr>
          <p:cNvPr id="14" name="Rectangle 13">
            <a:extLst>
              <a:ext uri="{FF2B5EF4-FFF2-40B4-BE49-F238E27FC236}">
                <a16:creationId xmlns:a16="http://schemas.microsoft.com/office/drawing/2014/main" id="{42803FE2-EC04-0F38-CDF4-2E82E1B5750B}"/>
              </a:ext>
            </a:extLst>
          </p:cNvPr>
          <p:cNvSpPr/>
          <p:nvPr/>
        </p:nvSpPr>
        <p:spPr>
          <a:xfrm>
            <a:off x="8138159" y="602461"/>
            <a:ext cx="3982853" cy="72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ct val="0"/>
              </a:spcBef>
              <a:spcAft>
                <a:spcPct val="35000"/>
              </a:spcAft>
              <a:buClrTx/>
              <a:buSzTx/>
              <a:buFontTx/>
              <a:buNone/>
              <a:tabLst/>
              <a:defRPr/>
            </a:pPr>
            <a:r>
              <a:rPr kumimoji="0" lang="en-AU"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Administrative records</a:t>
            </a:r>
          </a:p>
          <a:p>
            <a:pPr marL="0" marR="0" lvl="0" indent="0" algn="ctr" defTabSz="914400" rtl="0" eaLnBrk="1" fontAlgn="auto" latinLnBrk="0" hangingPunct="1">
              <a:lnSpc>
                <a:spcPct val="90000"/>
              </a:lnSpc>
              <a:spcBef>
                <a:spcPct val="0"/>
              </a:spcBef>
              <a:spcAft>
                <a:spcPct val="35000"/>
              </a:spcAft>
              <a:buClrTx/>
              <a:buSzTx/>
              <a:buFontTx/>
              <a:buNone/>
              <a:tabLst/>
              <a:defRPr/>
            </a:pPr>
            <a:r>
              <a:rPr kumimoji="0" lang="en-AU"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 125]</a:t>
            </a:r>
          </a:p>
        </p:txBody>
      </p:sp>
      <p:sp>
        <p:nvSpPr>
          <p:cNvPr id="17" name="Organigramme : Procédé 16">
            <a:extLst>
              <a:ext uri="{FF2B5EF4-FFF2-40B4-BE49-F238E27FC236}">
                <a16:creationId xmlns:a16="http://schemas.microsoft.com/office/drawing/2014/main" id="{E464E271-D344-2024-F263-A2FA0404CB0F}"/>
              </a:ext>
            </a:extLst>
          </p:cNvPr>
          <p:cNvSpPr/>
          <p:nvPr/>
        </p:nvSpPr>
        <p:spPr>
          <a:xfrm>
            <a:off x="2303133" y="1347745"/>
            <a:ext cx="5713107" cy="2955313"/>
          </a:xfrm>
          <a:prstGeom prst="flowChartProcess">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
                <a:srgbClr val="05D2D2">
                  <a:lumMod val="50000"/>
                </a:srgbClr>
              </a:buClr>
              <a:buSzTx/>
              <a:buFontTx/>
              <a:buNone/>
              <a:tabLst/>
              <a:defRPr/>
            </a:pPr>
            <a:r>
              <a:rPr kumimoji="0" lang="en-US"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Such as </a:t>
            </a:r>
            <a:r>
              <a:rPr kumimoji="0" lang="en-US" sz="17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enterprise-based surveys, mixed surveys</a:t>
            </a:r>
            <a:r>
              <a:rPr kumimoji="0" lang="en-US"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(1-2 and 1-2-3 surveys), </a:t>
            </a:r>
            <a:r>
              <a:rPr kumimoji="0" lang="en-US" sz="17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economic census</a:t>
            </a:r>
          </a:p>
          <a:p>
            <a:pPr marL="182563" marR="0" lvl="0" indent="-182563"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US" sz="15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Main data sources for the analysis of informal sector and formal sector economic units, notably on:</a:t>
            </a:r>
          </a:p>
          <a:p>
            <a:pPr marL="449263" marR="0" lvl="1" indent="-182563"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US" sz="15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Extent informality and characteristics of informal economic units and owners (compared to formal ones)</a:t>
            </a:r>
          </a:p>
          <a:p>
            <a:pPr marL="449263" marR="0" lvl="1" indent="-182563"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US" sz="15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Economic units most exposed to informality</a:t>
            </a:r>
          </a:p>
          <a:p>
            <a:pPr marL="449263" marR="0" lvl="1" indent="-182563"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sz="15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Factors constraining or enhancing the economic performance of economic units: labour inputs, other production related factors, business environment, etc. </a:t>
            </a:r>
          </a:p>
          <a:p>
            <a:pPr marL="449263" marR="0" lvl="1" indent="-182563"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GB" sz="15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Linkages between formal and informal sector economic units</a:t>
            </a:r>
          </a:p>
          <a:p>
            <a:pPr marL="449263" marR="0" lvl="1" indent="-182563"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US" sz="15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Production and contribution to GDP </a:t>
            </a:r>
          </a:p>
        </p:txBody>
      </p:sp>
      <p:sp>
        <p:nvSpPr>
          <p:cNvPr id="19" name="Organigramme : Procédé 18">
            <a:extLst>
              <a:ext uri="{FF2B5EF4-FFF2-40B4-BE49-F238E27FC236}">
                <a16:creationId xmlns:a16="http://schemas.microsoft.com/office/drawing/2014/main" id="{8E418FA9-9B13-0E35-2817-D7B4EF7873F0}"/>
              </a:ext>
            </a:extLst>
          </p:cNvPr>
          <p:cNvSpPr/>
          <p:nvPr/>
        </p:nvSpPr>
        <p:spPr>
          <a:xfrm>
            <a:off x="8138159" y="1347745"/>
            <a:ext cx="3940423" cy="2955313"/>
          </a:xfrm>
          <a:prstGeom prst="flowChartProcess">
            <a:avLst/>
          </a:prstGeom>
          <a:solidFill>
            <a:schemeClr val="bg1"/>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82563" marR="0" lvl="0" indent="-182563"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Economic units covered by formal arrangements can be identified for example in </a:t>
            </a:r>
            <a:r>
              <a:rPr kumimoji="0" lang="en-US" sz="16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business registers, tax registers:</a:t>
            </a:r>
          </a:p>
          <a:p>
            <a:pPr marL="447675" marR="0" lvl="1" indent="-265113" algn="l" defTabSz="914400" rtl="0" eaLnBrk="1" fontAlgn="auto" latinLnBrk="0" hangingPunct="1">
              <a:lnSpc>
                <a:spcPct val="100000"/>
              </a:lnSpc>
              <a:spcBef>
                <a:spcPts val="0"/>
              </a:spcBef>
              <a:spcAft>
                <a:spcPts val="0"/>
              </a:spcAft>
              <a:buClr>
                <a:srgbClr val="05D2D2">
                  <a:lumMod val="50000"/>
                </a:srgbClr>
              </a:buClr>
              <a:buSzTx/>
              <a:buFont typeface="Wingdings 2" panose="05020102010507070707" pitchFamily="18" charset="2"/>
              <a:buChar char="Î"/>
              <a:tabLst/>
              <a:defRPr/>
            </a:pPr>
            <a:r>
              <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can be used for indirect estimation of informal sector by estimating the formal sector </a:t>
            </a:r>
          </a:p>
          <a:p>
            <a:pPr marL="447675" marR="0" lvl="1" indent="-265113" algn="l" defTabSz="914400" rtl="0" eaLnBrk="1" fontAlgn="auto" latinLnBrk="0" hangingPunct="1">
              <a:lnSpc>
                <a:spcPct val="100000"/>
              </a:lnSpc>
              <a:spcBef>
                <a:spcPts val="600"/>
              </a:spcBef>
              <a:spcAft>
                <a:spcPts val="0"/>
              </a:spcAft>
              <a:buClr>
                <a:srgbClr val="05D2D2">
                  <a:lumMod val="50000"/>
                </a:srgbClr>
              </a:buClr>
              <a:buSzTx/>
              <a:buFont typeface="Wingdings 2" panose="05020102010507070707" pitchFamily="18" charset="2"/>
              <a:buChar char="Î"/>
              <a:tabLst/>
              <a:defRPr/>
            </a:pP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can be used as relevant auxiliary information in surveys to further support the identification of formal economic units</a:t>
            </a:r>
            <a:endParaRPr kumimoji="0" lang="en-US"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23" name="Rectangle 22">
            <a:extLst>
              <a:ext uri="{FF2B5EF4-FFF2-40B4-BE49-F238E27FC236}">
                <a16:creationId xmlns:a16="http://schemas.microsoft.com/office/drawing/2014/main" id="{E4D35300-A4D3-E326-7BFA-AB7A4FBB3A1F}"/>
              </a:ext>
            </a:extLst>
          </p:cNvPr>
          <p:cNvSpPr/>
          <p:nvPr/>
        </p:nvSpPr>
        <p:spPr>
          <a:xfrm>
            <a:off x="55342" y="5436764"/>
            <a:ext cx="2149378" cy="1077218"/>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Informal production and informal </a:t>
            </a:r>
            <a:r>
              <a:rPr kumimoji="0" lang="en-US" sz="1600" b="0" i="0" u="none" strike="noStrike" kern="1200" cap="none" spc="0" normalizeH="0" baseline="0" noProof="0" dirty="0" err="1">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labour</a:t>
            </a:r>
            <a:r>
              <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input</a:t>
            </a:r>
          </a:p>
        </p:txBody>
      </p:sp>
      <p:sp>
        <p:nvSpPr>
          <p:cNvPr id="27" name="Rectangle 26">
            <a:extLst>
              <a:ext uri="{FF2B5EF4-FFF2-40B4-BE49-F238E27FC236}">
                <a16:creationId xmlns:a16="http://schemas.microsoft.com/office/drawing/2014/main" id="{C034BDD4-D190-9F3E-A6CD-8BE36E13E31F}"/>
              </a:ext>
            </a:extLst>
          </p:cNvPr>
          <p:cNvSpPr/>
          <p:nvPr/>
        </p:nvSpPr>
        <p:spPr>
          <a:xfrm>
            <a:off x="88085" y="4386850"/>
            <a:ext cx="2131698" cy="1019616"/>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Informal sector</a:t>
            </a:r>
          </a:p>
        </p:txBody>
      </p:sp>
      <p:sp>
        <p:nvSpPr>
          <p:cNvPr id="49" name="Rectangle 48">
            <a:extLst>
              <a:ext uri="{FF2B5EF4-FFF2-40B4-BE49-F238E27FC236}">
                <a16:creationId xmlns:a16="http://schemas.microsoft.com/office/drawing/2014/main" id="{EB983977-2A51-C01E-7E67-50CD27681CE4}"/>
              </a:ext>
            </a:extLst>
          </p:cNvPr>
          <p:cNvSpPr/>
          <p:nvPr/>
        </p:nvSpPr>
        <p:spPr>
          <a:xfrm>
            <a:off x="9753600" y="4423598"/>
            <a:ext cx="2324981" cy="2331457"/>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Char char="Î"/>
              <a:tabLst/>
              <a:defRPr/>
            </a:pPr>
            <a:r>
              <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The possibilities to do so depend on the structure and content of the country-specific administrative sources</a:t>
            </a:r>
          </a:p>
          <a:p>
            <a:pPr marL="285750" marR="0" lvl="0" indent="-285750" algn="l"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Char char="Î"/>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Priority should be given to direct methods (surveys/ censuses)</a:t>
            </a:r>
          </a:p>
        </p:txBody>
      </p:sp>
      <p:sp>
        <p:nvSpPr>
          <p:cNvPr id="18" name="Rectangle 17">
            <a:extLst>
              <a:ext uri="{FF2B5EF4-FFF2-40B4-BE49-F238E27FC236}">
                <a16:creationId xmlns:a16="http://schemas.microsoft.com/office/drawing/2014/main" id="{6A84E370-67FB-7738-1B77-BE142CB19F4D}"/>
              </a:ext>
            </a:extLst>
          </p:cNvPr>
          <p:cNvSpPr/>
          <p:nvPr/>
        </p:nvSpPr>
        <p:spPr>
          <a:xfrm>
            <a:off x="8138159" y="4423598"/>
            <a:ext cx="1615441" cy="90651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Indirect (extent of informal sector)</a:t>
            </a:r>
          </a:p>
        </p:txBody>
      </p:sp>
      <p:sp>
        <p:nvSpPr>
          <p:cNvPr id="5" name="TextBox 4">
            <a:extLst>
              <a:ext uri="{FF2B5EF4-FFF2-40B4-BE49-F238E27FC236}">
                <a16:creationId xmlns:a16="http://schemas.microsoft.com/office/drawing/2014/main" id="{39202041-442E-DEBB-D58D-61AEB280B186}"/>
              </a:ext>
            </a:extLst>
          </p:cNvPr>
          <p:cNvSpPr txBox="1"/>
          <p:nvPr/>
        </p:nvSpPr>
        <p:spPr>
          <a:xfrm>
            <a:off x="2299691" y="4393101"/>
            <a:ext cx="5713107" cy="830997"/>
          </a:xfrm>
          <a:prstGeom prst="rect">
            <a:avLst/>
          </a:prstGeom>
          <a:solidFill>
            <a:schemeClr val="bg1">
              <a:lumMod val="95000"/>
            </a:schemeClr>
          </a:solidFill>
        </p:spPr>
        <p:txBody>
          <a:bodyPr wrap="square" rtlCol="0">
            <a:spAutoFit/>
          </a:bodyPr>
          <a:lstStyle/>
          <a:p>
            <a:pPr marL="182563" marR="0" lvl="0" indent="-182563" algn="l" defTabSz="914400" rtl="0" eaLnBrk="1" fontAlgn="auto" latinLnBrk="0" hangingPunct="1">
              <a:lnSpc>
                <a:spcPct val="100000"/>
              </a:lnSpc>
              <a:spcBef>
                <a:spcPts val="0"/>
              </a:spcBef>
              <a:spcAft>
                <a:spcPts val="300"/>
              </a:spcAft>
              <a:buClr>
                <a:srgbClr val="05D2D2">
                  <a:lumMod val="50000"/>
                </a:srgbClr>
              </a:buClr>
              <a:buSzTx/>
              <a:buFont typeface="Wingdings 2" panose="05020102010507070707" pitchFamily="18" charset="2"/>
              <a:buChar char="Î"/>
              <a:tabLst/>
              <a:defRPr/>
            </a:pPr>
            <a:r>
              <a:rPr kumimoji="0" lang="en-GB"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Economic censuses, enterprise-based surveys and mixed surveys (phase 2) are the main data sources for the analysis of informal sector and formal sector economic units</a:t>
            </a:r>
          </a:p>
        </p:txBody>
      </p:sp>
      <p:sp>
        <p:nvSpPr>
          <p:cNvPr id="3" name="Rectangle 2">
            <a:extLst>
              <a:ext uri="{FF2B5EF4-FFF2-40B4-BE49-F238E27FC236}">
                <a16:creationId xmlns:a16="http://schemas.microsoft.com/office/drawing/2014/main" id="{12C13249-3954-03F3-33CA-A3A1124F437E}"/>
              </a:ext>
            </a:extLst>
          </p:cNvPr>
          <p:cNvSpPr/>
          <p:nvPr/>
        </p:nvSpPr>
        <p:spPr>
          <a:xfrm>
            <a:off x="2248220" y="5438190"/>
            <a:ext cx="1639501" cy="1075792"/>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Can provide some elements </a:t>
            </a:r>
          </a:p>
        </p:txBody>
      </p:sp>
      <p:sp>
        <p:nvSpPr>
          <p:cNvPr id="6" name="Rectangle 5">
            <a:extLst>
              <a:ext uri="{FF2B5EF4-FFF2-40B4-BE49-F238E27FC236}">
                <a16:creationId xmlns:a16="http://schemas.microsoft.com/office/drawing/2014/main" id="{FF08721F-5AAB-FFF0-0A0A-F194CA61A7F2}"/>
              </a:ext>
            </a:extLst>
          </p:cNvPr>
          <p:cNvSpPr/>
          <p:nvPr/>
        </p:nvSpPr>
        <p:spPr>
          <a:xfrm>
            <a:off x="2248220" y="4401998"/>
            <a:ext cx="5740518" cy="10196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E1A4001A-9B58-636F-C3B3-399EEB58FFD1}"/>
              </a:ext>
            </a:extLst>
          </p:cNvPr>
          <p:cNvSpPr/>
          <p:nvPr/>
        </p:nvSpPr>
        <p:spPr>
          <a:xfrm>
            <a:off x="2248220" y="4393100"/>
            <a:ext cx="1639501" cy="1013366"/>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Best source to assess informal sector eco units</a:t>
            </a:r>
          </a:p>
        </p:txBody>
      </p:sp>
      <p:sp>
        <p:nvSpPr>
          <p:cNvPr id="39" name="Rectangle 38">
            <a:extLst>
              <a:ext uri="{FF2B5EF4-FFF2-40B4-BE49-F238E27FC236}">
                <a16:creationId xmlns:a16="http://schemas.microsoft.com/office/drawing/2014/main" id="{652D332A-537F-AEA0-1258-A689FB28ACB3}"/>
              </a:ext>
            </a:extLst>
          </p:cNvPr>
          <p:cNvSpPr/>
          <p:nvPr/>
        </p:nvSpPr>
        <p:spPr>
          <a:xfrm>
            <a:off x="3887721" y="4401998"/>
            <a:ext cx="4073606" cy="2410785"/>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Char char="Î"/>
              <a:tabLst/>
              <a:defRPr/>
            </a:pPr>
            <a:r>
              <a:rPr kumimoji="0" lang="en-US"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Ensure that </a:t>
            </a:r>
            <a:r>
              <a:rPr kumimoji="0" lang="en-GB"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the scope of activities and type of economic units covered (size, place of work, economic activity and institutional sector) do not imply an exclusion of economic units likely to be informal</a:t>
            </a:r>
          </a:p>
          <a:p>
            <a:pPr marL="285750" marR="0" lvl="0" indent="-285750" algn="l" defTabSz="914400" rtl="0" eaLnBrk="1" fontAlgn="auto" latinLnBrk="0" hangingPunct="1">
              <a:lnSpc>
                <a:spcPct val="100000"/>
              </a:lnSpc>
              <a:spcBef>
                <a:spcPts val="0"/>
              </a:spcBef>
              <a:spcAft>
                <a:spcPts val="0"/>
              </a:spcAft>
              <a:buClr>
                <a:srgbClr val="FFFFFF"/>
              </a:buClr>
              <a:buSzTx/>
              <a:buFont typeface="Wingdings 2" panose="05020102010507070707" pitchFamily="18" charset="2"/>
              <a:buChar char="Î"/>
              <a:tabLst/>
              <a:defRPr/>
            </a:pPr>
            <a:r>
              <a:rPr kumimoji="0" lang="en-GB"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Attention to be paid to the </a:t>
            </a:r>
            <a:r>
              <a:rPr kumimoji="0" lang="en-GB"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sampling methods and frame </a:t>
            </a:r>
            <a:r>
              <a:rPr kumimoji="0" lang="en-GB"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used. </a:t>
            </a:r>
            <a:endParaRPr kumimoji="0" lang="en-US"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7" name="Flèche : droite 5">
            <a:extLst>
              <a:ext uri="{FF2B5EF4-FFF2-40B4-BE49-F238E27FC236}">
                <a16:creationId xmlns:a16="http://schemas.microsoft.com/office/drawing/2014/main" id="{9349E724-0ACC-2E86-E8B5-EEC7114D47D7}"/>
              </a:ext>
            </a:extLst>
          </p:cNvPr>
          <p:cNvSpPr/>
          <p:nvPr/>
        </p:nvSpPr>
        <p:spPr>
          <a:xfrm>
            <a:off x="517011" y="398883"/>
            <a:ext cx="1683611" cy="813292"/>
          </a:xfrm>
          <a:prstGeom prst="rightArrow">
            <a:avLst>
              <a:gd name="adj1" fmla="val 60708"/>
              <a:gd name="adj2" fmla="val 50000"/>
            </a:avLst>
          </a:prstGeom>
          <a:solidFill>
            <a:srgbClr val="53B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123-125</a:t>
            </a:r>
          </a:p>
        </p:txBody>
      </p:sp>
      <p:sp>
        <p:nvSpPr>
          <p:cNvPr id="8" name="Flèche : droite 10">
            <a:extLst>
              <a:ext uri="{FF2B5EF4-FFF2-40B4-BE49-F238E27FC236}">
                <a16:creationId xmlns:a16="http://schemas.microsoft.com/office/drawing/2014/main" id="{F75FE5A6-D61E-065A-D49A-4AF5EBA7D955}"/>
              </a:ext>
            </a:extLst>
          </p:cNvPr>
          <p:cNvSpPr/>
          <p:nvPr/>
        </p:nvSpPr>
        <p:spPr>
          <a:xfrm>
            <a:off x="69240" y="45262"/>
            <a:ext cx="1955375" cy="720000"/>
          </a:xfrm>
          <a:prstGeom prst="rightArrow">
            <a:avLst>
              <a:gd name="adj1" fmla="val 66062"/>
              <a:gd name="adj2" fmla="val 50000"/>
            </a:avLst>
          </a:prstGeom>
          <a:solidFill>
            <a:srgbClr val="1D92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a:ea typeface="+mn-ea"/>
                <a:cs typeface="+mn-cs"/>
              </a:rPr>
              <a:t>Data Sources</a:t>
            </a:r>
          </a:p>
        </p:txBody>
      </p:sp>
    </p:spTree>
    <p:extLst>
      <p:ext uri="{BB962C8B-B14F-4D97-AF65-F5344CB8AC3E}">
        <p14:creationId xmlns:p14="http://schemas.microsoft.com/office/powerpoint/2010/main" val="285930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left)">
                                      <p:cBhvr>
                                        <p:cTn id="3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49" grpId="0" animBg="1"/>
      <p:bldP spid="18" grpId="0" animBg="1"/>
      <p:bldP spid="3" grpId="0" animBg="1"/>
      <p:bldP spid="6" grpId="0" animBg="1"/>
      <p:bldP spid="13" grpId="0" animBg="1"/>
      <p:bldP spid="3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30050"/>
              </a:solidFill>
              <a:effectLst/>
              <a:uLnTx/>
              <a:uFillTx/>
              <a:latin typeface="Calibri" panose="020F0502020204030204" pitchFamily="34" charset="0"/>
              <a:ea typeface="+mn-ea"/>
              <a:cs typeface="Calibri" panose="020F0502020204030204" pitchFamily="34" charset="0"/>
            </a:endParaRPr>
          </a:p>
        </p:txBody>
      </p:sp>
      <p:sp>
        <p:nvSpPr>
          <p:cNvPr id="7" name="Titre 6">
            <a:extLst>
              <a:ext uri="{FF2B5EF4-FFF2-40B4-BE49-F238E27FC236}">
                <a16:creationId xmlns:a16="http://schemas.microsoft.com/office/drawing/2014/main" id="{0F522752-50C6-3CCB-1F27-41DCD83BEB81}"/>
              </a:ext>
            </a:extLst>
          </p:cNvPr>
          <p:cNvSpPr>
            <a:spLocks noGrp="1"/>
          </p:cNvSpPr>
          <p:nvPr>
            <p:ph type="title"/>
          </p:nvPr>
        </p:nvSpPr>
        <p:spPr>
          <a:xfrm>
            <a:off x="1056904" y="161918"/>
            <a:ext cx="10906496" cy="720000"/>
          </a:xfrm>
        </p:spPr>
        <p:txBody>
          <a:bodyPr/>
          <a:lstStyle/>
          <a:p>
            <a:r>
              <a:rPr lang="en-GB" sz="2800" dirty="0">
                <a:solidFill>
                  <a:schemeClr val="accent5">
                    <a:lumMod val="50000"/>
                  </a:schemeClr>
                </a:solidFill>
                <a:latin typeface="Calibri" panose="020F0502020204030204" pitchFamily="34" charset="0"/>
                <a:cs typeface="Calibri" panose="020F0502020204030204" pitchFamily="34" charset="0"/>
              </a:rPr>
              <a:t>Economic units: </a:t>
            </a:r>
            <a:r>
              <a:rPr lang="en-GB" sz="2800" b="0" dirty="0">
                <a:solidFill>
                  <a:schemeClr val="accent5">
                    <a:lumMod val="50000"/>
                  </a:schemeClr>
                </a:solidFill>
                <a:latin typeface="Calibri" panose="020F0502020204030204" pitchFamily="34" charset="0"/>
                <a:cs typeface="Calibri" panose="020F0502020204030204" pitchFamily="34" charset="0"/>
              </a:rPr>
              <a:t>Relation between the framework and sources</a:t>
            </a:r>
            <a:endParaRPr lang="fr-FR" b="0" dirty="0"/>
          </a:p>
        </p:txBody>
      </p:sp>
      <p:pic>
        <p:nvPicPr>
          <p:cNvPr id="30" name="Picture 29">
            <a:extLst>
              <a:ext uri="{FF2B5EF4-FFF2-40B4-BE49-F238E27FC236}">
                <a16:creationId xmlns:a16="http://schemas.microsoft.com/office/drawing/2014/main" id="{6D47BB19-BDD6-DA20-8F36-DE2B37DB7E76}"/>
              </a:ext>
            </a:extLst>
          </p:cNvPr>
          <p:cNvPicPr>
            <a:picLocks noChangeAspect="1"/>
          </p:cNvPicPr>
          <p:nvPr/>
        </p:nvPicPr>
        <p:blipFill>
          <a:blip r:embed="rId2"/>
          <a:stretch>
            <a:fillRect/>
          </a:stretch>
        </p:blipFill>
        <p:spPr>
          <a:xfrm>
            <a:off x="907387" y="799341"/>
            <a:ext cx="10801606" cy="3800565"/>
          </a:xfrm>
          <a:prstGeom prst="rect">
            <a:avLst/>
          </a:prstGeom>
        </p:spPr>
      </p:pic>
      <p:sp>
        <p:nvSpPr>
          <p:cNvPr id="36" name="Rectangle 35">
            <a:extLst>
              <a:ext uri="{FF2B5EF4-FFF2-40B4-BE49-F238E27FC236}">
                <a16:creationId xmlns:a16="http://schemas.microsoft.com/office/drawing/2014/main" id="{6FC1A8EC-354A-F00B-2F01-648F30F34D9F}"/>
              </a:ext>
            </a:extLst>
          </p:cNvPr>
          <p:cNvSpPr/>
          <p:nvPr/>
        </p:nvSpPr>
        <p:spPr>
          <a:xfrm>
            <a:off x="2675907" y="5991783"/>
            <a:ext cx="7631876" cy="40404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LFS</a:t>
            </a:r>
            <a:endParaRPr kumimoji="0" lang="en-GB"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7" name="Rectangle 36">
            <a:extLst>
              <a:ext uri="{FF2B5EF4-FFF2-40B4-BE49-F238E27FC236}">
                <a16:creationId xmlns:a16="http://schemas.microsoft.com/office/drawing/2014/main" id="{F280FB44-DF17-25C5-E73F-08D33748B437}"/>
              </a:ext>
            </a:extLst>
          </p:cNvPr>
          <p:cNvSpPr/>
          <p:nvPr/>
        </p:nvSpPr>
        <p:spPr>
          <a:xfrm>
            <a:off x="2675907" y="6436381"/>
            <a:ext cx="9013410" cy="353030"/>
          </a:xfrm>
          <a:prstGeom prst="rect">
            <a:avLst/>
          </a:prstGeom>
          <a:solidFill>
            <a:srgbClr val="07E7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ct val="0"/>
              </a:spcBef>
              <a:spcAft>
                <a:spcPct val="35000"/>
              </a:spcAft>
              <a:buClrTx/>
              <a:buSzTx/>
              <a:buFontTx/>
              <a:buNone/>
              <a:tabLst/>
              <a:defRPr/>
            </a:pPr>
            <a:r>
              <a:rPr kumimoji="0" lang="en-AU"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Other spec. household surveys</a:t>
            </a:r>
            <a:endPar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40" name="Rectangle 39">
            <a:extLst>
              <a:ext uri="{FF2B5EF4-FFF2-40B4-BE49-F238E27FC236}">
                <a16:creationId xmlns:a16="http://schemas.microsoft.com/office/drawing/2014/main" id="{06A152BC-7319-D7F2-DB1B-5DD60CD5F1D9}"/>
              </a:ext>
            </a:extLst>
          </p:cNvPr>
          <p:cNvSpPr/>
          <p:nvPr/>
        </p:nvSpPr>
        <p:spPr>
          <a:xfrm>
            <a:off x="2675907" y="4644937"/>
            <a:ext cx="4075768" cy="92457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Enterprise-based sources</a:t>
            </a:r>
          </a:p>
        </p:txBody>
      </p:sp>
      <p:sp>
        <p:nvSpPr>
          <p:cNvPr id="41" name="Rectangle 40">
            <a:extLst>
              <a:ext uri="{FF2B5EF4-FFF2-40B4-BE49-F238E27FC236}">
                <a16:creationId xmlns:a16="http://schemas.microsoft.com/office/drawing/2014/main" id="{60EB253A-9832-EB3A-5928-F481F90AF5DC}"/>
              </a:ext>
            </a:extLst>
          </p:cNvPr>
          <p:cNvSpPr/>
          <p:nvPr/>
        </p:nvSpPr>
        <p:spPr>
          <a:xfrm>
            <a:off x="2675907" y="5167516"/>
            <a:ext cx="3981217" cy="2444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Mixed surveys </a:t>
            </a:r>
            <a:r>
              <a:rPr kumimoji="0" lang="en-AU" sz="12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(phase 2)</a:t>
            </a:r>
            <a:endParaRPr kumimoji="0" lang="en-AU" sz="14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p:txBody>
      </p:sp>
      <p:sp>
        <p:nvSpPr>
          <p:cNvPr id="43" name="Rectangle 42">
            <a:extLst>
              <a:ext uri="{FF2B5EF4-FFF2-40B4-BE49-F238E27FC236}">
                <a16:creationId xmlns:a16="http://schemas.microsoft.com/office/drawing/2014/main" id="{B7644A01-31EB-5034-7356-5413D7354FA5}"/>
              </a:ext>
            </a:extLst>
          </p:cNvPr>
          <p:cNvSpPr/>
          <p:nvPr/>
        </p:nvSpPr>
        <p:spPr>
          <a:xfrm>
            <a:off x="2675907" y="5637331"/>
            <a:ext cx="4075766" cy="31390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ct val="0"/>
              </a:spcBef>
              <a:spcAft>
                <a:spcPct val="35000"/>
              </a:spcAft>
              <a:buClrTx/>
              <a:buSzTx/>
              <a:buFontTx/>
              <a:buNone/>
              <a:tabLst/>
              <a:defRPr/>
            </a:pPr>
            <a:r>
              <a:rPr kumimoji="0" lang="en-AU"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Administrative records</a:t>
            </a:r>
          </a:p>
        </p:txBody>
      </p:sp>
      <p:sp>
        <p:nvSpPr>
          <p:cNvPr id="44" name="Rectangle 43">
            <a:extLst>
              <a:ext uri="{FF2B5EF4-FFF2-40B4-BE49-F238E27FC236}">
                <a16:creationId xmlns:a16="http://schemas.microsoft.com/office/drawing/2014/main" id="{EA99B158-7FEF-19E1-8672-730CE8F39928}"/>
              </a:ext>
            </a:extLst>
          </p:cNvPr>
          <p:cNvSpPr/>
          <p:nvPr/>
        </p:nvSpPr>
        <p:spPr>
          <a:xfrm>
            <a:off x="907387" y="5148968"/>
            <a:ext cx="1481235" cy="614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Sources</a:t>
            </a:r>
          </a:p>
        </p:txBody>
      </p:sp>
      <p:cxnSp>
        <p:nvCxnSpPr>
          <p:cNvPr id="48" name="Connecteur droit 28">
            <a:extLst>
              <a:ext uri="{FF2B5EF4-FFF2-40B4-BE49-F238E27FC236}">
                <a16:creationId xmlns:a16="http://schemas.microsoft.com/office/drawing/2014/main" id="{61BB1FDB-5289-657F-C1D7-D0A62407E82B}"/>
              </a:ext>
            </a:extLst>
          </p:cNvPr>
          <p:cNvCxnSpPr>
            <a:cxnSpLocks/>
          </p:cNvCxnSpPr>
          <p:nvPr/>
        </p:nvCxnSpPr>
        <p:spPr>
          <a:xfrm>
            <a:off x="2507613" y="4731488"/>
            <a:ext cx="0" cy="1964593"/>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385FD3B4-B7FD-5CDC-6414-5E9F88EDB6E3}"/>
              </a:ext>
            </a:extLst>
          </p:cNvPr>
          <p:cNvSpPr/>
          <p:nvPr/>
        </p:nvSpPr>
        <p:spPr>
          <a:xfrm>
            <a:off x="2675908" y="6034047"/>
            <a:ext cx="6986252" cy="24979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Mixed surveys (1</a:t>
            </a:r>
            <a:r>
              <a:rPr kumimoji="0" lang="en-GB" sz="1800" b="0" i="0" u="none" strike="noStrike" kern="1200" cap="none" spc="0" normalizeH="0" baseline="3000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st</a:t>
            </a: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phase)</a:t>
            </a:r>
          </a:p>
        </p:txBody>
      </p:sp>
    </p:spTree>
    <p:extLst>
      <p:ext uri="{BB962C8B-B14F-4D97-AF65-F5344CB8AC3E}">
        <p14:creationId xmlns:p14="http://schemas.microsoft.com/office/powerpoint/2010/main" val="426911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barn(outVertical)">
                                      <p:cBhvr>
                                        <p:cTn id="14" dur="5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0" grpId="0" animBg="1"/>
      <p:bldP spid="41" grpId="0" animBg="1"/>
      <p:bldP spid="43" grpId="0" animBg="1"/>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2752" y="2655928"/>
            <a:ext cx="6469087" cy="1814471"/>
          </a:xfrm>
        </p:spPr>
        <p:txBody>
          <a:bodyPr/>
          <a:lstStyle/>
          <a:p>
            <a:r>
              <a:rPr lang="en-GB" sz="4400" b="0" dirty="0" err="1">
                <a:solidFill>
                  <a:schemeClr val="bg1"/>
                </a:solidFill>
                <a:latin typeface="Kalinga" panose="020B0502040204020203" pitchFamily="34" charset="0"/>
                <a:cs typeface="Kalinga" panose="020B0502040204020203" pitchFamily="34" charset="0"/>
              </a:rPr>
              <a:t>GroupWork</a:t>
            </a:r>
            <a:endParaRPr lang="en-GB" sz="4400" b="0" dirty="0">
              <a:solidFill>
                <a:schemeClr val="bg1"/>
              </a:solidFill>
              <a:latin typeface="Kalinga" panose="020B0502040204020203" pitchFamily="34" charset="0"/>
              <a:cs typeface="Kalinga" panose="020B0502040204020203" pitchFamily="34" charset="0"/>
            </a:endParaRPr>
          </a:p>
        </p:txBody>
      </p:sp>
      <p:pic>
        <p:nvPicPr>
          <p:cNvPr id="10" name="Picture 9">
            <a:extLst>
              <a:ext uri="{FF2B5EF4-FFF2-40B4-BE49-F238E27FC236}">
                <a16:creationId xmlns:a16="http://schemas.microsoft.com/office/drawing/2014/main" id="{2545628F-F8E4-2AD9-F8E0-E1573D597FDC}"/>
              </a:ext>
            </a:extLst>
          </p:cNvPr>
          <p:cNvPicPr>
            <a:picLocks noChangeAspect="1"/>
          </p:cNvPicPr>
          <p:nvPr/>
        </p:nvPicPr>
        <p:blipFill>
          <a:blip r:embed="rId2">
            <a:alphaModFix amt="85000"/>
            <a:duotone>
              <a:schemeClr val="accent1">
                <a:shade val="45000"/>
                <a:satMod val="135000"/>
              </a:schemeClr>
              <a:prstClr val="white"/>
            </a:duotone>
            <a:extLst>
              <a:ext uri="{BEBA8EAE-BF5A-486C-A8C5-ECC9F3942E4B}">
                <a14:imgProps xmlns:a14="http://schemas.microsoft.com/office/drawing/2010/main">
                  <a14:imgLayer r:embed="rId3">
                    <a14:imgEffect>
                      <a14:artisticGlowEdges/>
                    </a14:imgEffect>
                  </a14:imgLayer>
                </a14:imgProps>
              </a:ext>
            </a:extLst>
          </a:blip>
          <a:stretch>
            <a:fillRect/>
          </a:stretch>
        </p:blipFill>
        <p:spPr>
          <a:xfrm>
            <a:off x="7101839" y="557650"/>
            <a:ext cx="4780548" cy="6058440"/>
          </a:xfrm>
          <a:prstGeom prst="rect">
            <a:avLst/>
          </a:prstGeom>
          <a:solidFill>
            <a:srgbClr val="0070C0"/>
          </a:solidFill>
          <a:ln>
            <a:noFill/>
          </a:ln>
          <a:effectLst>
            <a:softEdge rad="112500"/>
          </a:effectLst>
        </p:spPr>
      </p:pic>
    </p:spTree>
    <p:extLst>
      <p:ext uri="{BB962C8B-B14F-4D97-AF65-F5344CB8AC3E}">
        <p14:creationId xmlns:p14="http://schemas.microsoft.com/office/powerpoint/2010/main" val="2509942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8" name="Content Placeholder 7" descr="A black background with blue and pink text&#10;&#10;Description automatically generated">
            <a:extLst>
              <a:ext uri="{FF2B5EF4-FFF2-40B4-BE49-F238E27FC236}">
                <a16:creationId xmlns:a16="http://schemas.microsoft.com/office/drawing/2014/main" id="{6F3D72C1-B608-83AF-A3D4-799EF9F9BC0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61717" y="-997806"/>
            <a:ext cx="7868565" cy="7868565"/>
          </a:xfrm>
        </p:spPr>
      </p:pic>
      <p:sp>
        <p:nvSpPr>
          <p:cNvPr id="4" name="Date Placeholder 3">
            <a:extLst>
              <a:ext uri="{FF2B5EF4-FFF2-40B4-BE49-F238E27FC236}">
                <a16:creationId xmlns:a16="http://schemas.microsoft.com/office/drawing/2014/main" id="{795E723F-AF43-7857-FDCB-D852F3A520F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30050"/>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CD7E00B6-2025-D44B-AB2E-A3C97E69778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23005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1800" b="0" i="0" u="none" strike="noStrike" kern="1200" cap="none" spc="0" normalizeH="0" baseline="0" noProof="0">
              <a:ln>
                <a:noFill/>
              </a:ln>
              <a:solidFill>
                <a:srgbClr val="230050"/>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50AC5BB4-C16E-D0C8-7C33-E31CE78DF9C0}"/>
              </a:ext>
            </a:extLst>
          </p:cNvPr>
          <p:cNvSpPr txBox="1"/>
          <p:nvPr/>
        </p:nvSpPr>
        <p:spPr>
          <a:xfrm>
            <a:off x="110578" y="1982450"/>
            <a:ext cx="2753360" cy="1446550"/>
          </a:xfrm>
          <a:prstGeom prst="rect">
            <a:avLst/>
          </a:prstGeom>
          <a:noFill/>
        </p:spPr>
        <p:txBody>
          <a:bodyPr wrap="square" rtlCol="0">
            <a:spAutoFit/>
          </a:bodyPr>
          <a:lstStyle/>
          <a:p>
            <a:r>
              <a:rPr lang="en-GB" sz="4400" dirty="0">
                <a:latin typeface="Abadi Extra Light" panose="020B0204020104020204" pitchFamily="34" charset="0"/>
              </a:rPr>
              <a:t>This is just one …</a:t>
            </a:r>
          </a:p>
        </p:txBody>
      </p:sp>
      <p:sp>
        <p:nvSpPr>
          <p:cNvPr id="21" name="TextBox 20">
            <a:extLst>
              <a:ext uri="{FF2B5EF4-FFF2-40B4-BE49-F238E27FC236}">
                <a16:creationId xmlns:a16="http://schemas.microsoft.com/office/drawing/2014/main" id="{69185A67-13DB-A225-D9F4-D5A90B091088}"/>
              </a:ext>
            </a:extLst>
          </p:cNvPr>
          <p:cNvSpPr txBox="1"/>
          <p:nvPr/>
        </p:nvSpPr>
        <p:spPr>
          <a:xfrm>
            <a:off x="9314121" y="4389120"/>
            <a:ext cx="2674679" cy="1446550"/>
          </a:xfrm>
          <a:prstGeom prst="rect">
            <a:avLst/>
          </a:prstGeom>
          <a:noFill/>
        </p:spPr>
        <p:txBody>
          <a:bodyPr wrap="square" rtlCol="0">
            <a:spAutoFit/>
          </a:bodyPr>
          <a:lstStyle/>
          <a:p>
            <a:r>
              <a:rPr lang="fr-FR" sz="4400" dirty="0">
                <a:latin typeface="Abadi Extra Light" panose="020B0204020104020204" pitchFamily="34" charset="0"/>
              </a:rPr>
              <a:t>…of </a:t>
            </a:r>
            <a:r>
              <a:rPr lang="fr-FR" sz="4400" dirty="0" err="1">
                <a:latin typeface="Abadi Extra Light" panose="020B0204020104020204" pitchFamily="34" charset="0"/>
              </a:rPr>
              <a:t>many</a:t>
            </a:r>
            <a:r>
              <a:rPr lang="fr-FR" sz="4400" dirty="0">
                <a:latin typeface="Abadi Extra Light" panose="020B0204020104020204" pitchFamily="34" charset="0"/>
              </a:rPr>
              <a:t> questions </a:t>
            </a:r>
            <a:endParaRPr lang="en-GB" sz="4400" dirty="0">
              <a:latin typeface="Abadi Extra Light" panose="020B0204020104020204" pitchFamily="34" charset="0"/>
            </a:endParaRPr>
          </a:p>
        </p:txBody>
      </p:sp>
    </p:spTree>
    <p:extLst>
      <p:ext uri="{BB962C8B-B14F-4D97-AF65-F5344CB8AC3E}">
        <p14:creationId xmlns:p14="http://schemas.microsoft.com/office/powerpoint/2010/main" val="3994145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90538" y="6870450"/>
            <a:ext cx="2947880" cy="34785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000" b="0" i="0" u="none" strike="noStrike" kern="1200" cap="none" spc="0" normalizeH="0" baseline="0" noProof="0" dirty="0">
                <a:ln>
                  <a:noFill/>
                </a:ln>
                <a:noFill/>
                <a:effectLst/>
                <a:uLnTx/>
                <a:uFillTx/>
                <a:latin typeface="Calibri" panose="020F0502020204030204" pitchFamily="34" charset="0"/>
                <a:ea typeface="+mn-ea"/>
                <a:cs typeface="Calibri" panose="020F0502020204030204" pitchFamily="34" charset="0"/>
              </a:rPr>
              <a:t>Date: Monday / 01 / October / 2019</a:t>
            </a:r>
          </a:p>
        </p:txBody>
      </p:sp>
      <p:sp>
        <p:nvSpPr>
          <p:cNvPr id="10" name="ZoneTexte 5">
            <a:extLst>
              <a:ext uri="{FF2B5EF4-FFF2-40B4-BE49-F238E27FC236}">
                <a16:creationId xmlns:a16="http://schemas.microsoft.com/office/drawing/2014/main" id="{621A794D-6A8A-1C47-C678-67C76FD07B2F}"/>
              </a:ext>
            </a:extLst>
          </p:cNvPr>
          <p:cNvSpPr txBox="1"/>
          <p:nvPr/>
        </p:nvSpPr>
        <p:spPr>
          <a:xfrm>
            <a:off x="116038" y="1851478"/>
            <a:ext cx="2400675" cy="646331"/>
          </a:xfrm>
          <a:prstGeom prst="rect">
            <a:avLst/>
          </a:prstGeom>
          <a:solidFill>
            <a:srgbClr val="039F9B"/>
          </a:solidFill>
          <a:ln>
            <a:solidFill>
              <a:schemeClr val="accent5"/>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1. Size and trend of </a:t>
            </a:r>
            <a:r>
              <a:rPr kumimoji="0" lang="en" sz="1800" b="1" i="0" u="none" strike="noStrike" kern="1200" cap="none" spc="0" normalizeH="0" baseline="0" noProof="0" dirty="0" err="1">
                <a:ln>
                  <a:noFill/>
                </a:ln>
                <a:solidFill>
                  <a:prstClr val="white"/>
                </a:solidFill>
                <a:effectLst/>
                <a:uLnTx/>
                <a:uFillTx/>
                <a:latin typeface="Calibri" panose="020F0502020204030204"/>
                <a:ea typeface="+mn-ea"/>
                <a:cs typeface="Calibri" panose="020F0502020204030204" pitchFamily="34" charset="0"/>
                <a:sym typeface="Helvetica Neue"/>
              </a:rPr>
              <a:t>informality</a:t>
            </a: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endParaRPr>
          </a:p>
        </p:txBody>
      </p:sp>
      <p:sp>
        <p:nvSpPr>
          <p:cNvPr id="11" name="ZoneTexte 5">
            <a:extLst>
              <a:ext uri="{FF2B5EF4-FFF2-40B4-BE49-F238E27FC236}">
                <a16:creationId xmlns:a16="http://schemas.microsoft.com/office/drawing/2014/main" id="{5D586A8A-11FD-5B2A-3435-B2804787F59B}"/>
              </a:ext>
            </a:extLst>
          </p:cNvPr>
          <p:cNvSpPr txBox="1"/>
          <p:nvPr/>
        </p:nvSpPr>
        <p:spPr>
          <a:xfrm>
            <a:off x="116038" y="2536581"/>
            <a:ext cx="2400675" cy="646331"/>
          </a:xfrm>
          <a:prstGeom prst="rect">
            <a:avLst/>
          </a:prstGeom>
          <a:solidFill>
            <a:srgbClr val="03A19D"/>
          </a:solidFill>
          <a:ln>
            <a:solidFill>
              <a:schemeClr val="accent5"/>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2. Composition of informality</a:t>
            </a:r>
          </a:p>
        </p:txBody>
      </p:sp>
      <p:sp>
        <p:nvSpPr>
          <p:cNvPr id="12" name="ZoneTexte 5">
            <a:extLst>
              <a:ext uri="{FF2B5EF4-FFF2-40B4-BE49-F238E27FC236}">
                <a16:creationId xmlns:a16="http://schemas.microsoft.com/office/drawing/2014/main" id="{0A6907CA-0195-B997-9DA5-D90751025808}"/>
              </a:ext>
            </a:extLst>
          </p:cNvPr>
          <p:cNvSpPr txBox="1"/>
          <p:nvPr/>
        </p:nvSpPr>
        <p:spPr>
          <a:xfrm>
            <a:off x="113739" y="3961616"/>
            <a:ext cx="2400675" cy="646331"/>
          </a:xfrm>
          <a:prstGeom prst="rect">
            <a:avLst/>
          </a:prstGeom>
          <a:solidFill>
            <a:srgbClr val="039F9B"/>
          </a:solidFill>
          <a:ln>
            <a:solidFill>
              <a:schemeClr val="accent5"/>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4. </a:t>
            </a: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Working conditions &amp; productivity</a:t>
            </a:r>
            <a:endParaRPr kumimoji="0" lang="en" sz="18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endParaRPr>
          </a:p>
        </p:txBody>
      </p:sp>
      <p:sp>
        <p:nvSpPr>
          <p:cNvPr id="13" name="ZoneTexte 5">
            <a:extLst>
              <a:ext uri="{FF2B5EF4-FFF2-40B4-BE49-F238E27FC236}">
                <a16:creationId xmlns:a16="http://schemas.microsoft.com/office/drawing/2014/main" id="{A0EA7F77-2E1C-BACB-0696-EF98E5F63BE3}"/>
              </a:ext>
            </a:extLst>
          </p:cNvPr>
          <p:cNvSpPr txBox="1"/>
          <p:nvPr/>
        </p:nvSpPr>
        <p:spPr>
          <a:xfrm>
            <a:off x="113739" y="4668898"/>
            <a:ext cx="2400675" cy="646331"/>
          </a:xfrm>
          <a:prstGeom prst="rect">
            <a:avLst/>
          </a:prstGeom>
          <a:solidFill>
            <a:srgbClr val="039F9B"/>
          </a:solidFill>
          <a:ln>
            <a:solidFill>
              <a:schemeClr val="accent5"/>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5. </a:t>
            </a: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Contextual vulnerabilities</a:t>
            </a:r>
          </a:p>
        </p:txBody>
      </p:sp>
      <p:sp>
        <p:nvSpPr>
          <p:cNvPr id="14" name="ZoneTexte 5">
            <a:extLst>
              <a:ext uri="{FF2B5EF4-FFF2-40B4-BE49-F238E27FC236}">
                <a16:creationId xmlns:a16="http://schemas.microsoft.com/office/drawing/2014/main" id="{AEBEBD5E-19FE-5C4F-DB5D-C8B4D0A12B30}"/>
              </a:ext>
            </a:extLst>
          </p:cNvPr>
          <p:cNvSpPr txBox="1"/>
          <p:nvPr/>
        </p:nvSpPr>
        <p:spPr>
          <a:xfrm>
            <a:off x="107946" y="5358249"/>
            <a:ext cx="2400675" cy="646331"/>
          </a:xfrm>
          <a:prstGeom prst="rect">
            <a:avLst/>
          </a:prstGeom>
          <a:solidFill>
            <a:srgbClr val="039F9B"/>
          </a:solidFill>
          <a:ln>
            <a:solidFill>
              <a:schemeClr val="accent5"/>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6. </a:t>
            </a:r>
            <a:r>
              <a:rPr kumimoji="0" lang="en" sz="1800" b="1" i="0" u="none" strike="noStrike" kern="1200" cap="none" spc="0" normalizeH="0" baseline="0" noProof="0" dirty="0" err="1">
                <a:ln>
                  <a:noFill/>
                </a:ln>
                <a:solidFill>
                  <a:prstClr val="white"/>
                </a:solidFill>
                <a:effectLst/>
                <a:uLnTx/>
                <a:uFillTx/>
                <a:latin typeface="Calibri" panose="020F0502020204030204"/>
                <a:ea typeface="+mn-ea"/>
                <a:cs typeface="Calibri" panose="020F0502020204030204" pitchFamily="34" charset="0"/>
                <a:sym typeface="Helvetica Neue"/>
              </a:rPr>
              <a:t>Others</a:t>
            </a:r>
            <a:r>
              <a:rPr kumimoji="0" lang="en" sz="18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 </a:t>
            </a:r>
            <a:r>
              <a:rPr kumimoji="0" lang="en" sz="1800" b="1" i="0" u="none" strike="noStrike" kern="1200" cap="none" spc="0" normalizeH="0" baseline="0" noProof="0" dirty="0" err="1">
                <a:ln>
                  <a:noFill/>
                </a:ln>
                <a:solidFill>
                  <a:prstClr val="white"/>
                </a:solidFill>
                <a:effectLst/>
                <a:uLnTx/>
                <a:uFillTx/>
                <a:latin typeface="Calibri" panose="020F0502020204030204"/>
                <a:ea typeface="+mn-ea"/>
                <a:cs typeface="Calibri" panose="020F0502020204030204" pitchFamily="34" charset="0"/>
                <a:sym typeface="Helvetica Neue"/>
              </a:rPr>
              <a:t>factors</a:t>
            </a:r>
            <a:r>
              <a:rPr kumimoji="0" lang="en" sz="18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 </a:t>
            </a:r>
            <a:r>
              <a:rPr kumimoji="0" lang="en" sz="1800" b="1" i="0" u="none" strike="noStrike" kern="1200" cap="none" spc="0" normalizeH="0" baseline="0" noProof="0" dirty="0" err="1">
                <a:ln>
                  <a:noFill/>
                </a:ln>
                <a:solidFill>
                  <a:prstClr val="white"/>
                </a:solidFill>
                <a:effectLst/>
                <a:uLnTx/>
                <a:uFillTx/>
                <a:latin typeface="Calibri" panose="020F0502020204030204"/>
                <a:ea typeface="+mn-ea"/>
                <a:cs typeface="Calibri" panose="020F0502020204030204" pitchFamily="34" charset="0"/>
                <a:sym typeface="Helvetica Neue"/>
              </a:rPr>
              <a:t>structural</a:t>
            </a: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endParaRPr>
          </a:p>
        </p:txBody>
      </p:sp>
      <p:sp>
        <p:nvSpPr>
          <p:cNvPr id="15" name="ZoneTexte 5">
            <a:extLst>
              <a:ext uri="{FF2B5EF4-FFF2-40B4-BE49-F238E27FC236}">
                <a16:creationId xmlns:a16="http://schemas.microsoft.com/office/drawing/2014/main" id="{2CB98391-9E07-4A0A-71FA-A10454453B63}"/>
              </a:ext>
            </a:extLst>
          </p:cNvPr>
          <p:cNvSpPr txBox="1"/>
          <p:nvPr/>
        </p:nvSpPr>
        <p:spPr>
          <a:xfrm>
            <a:off x="125837" y="3263472"/>
            <a:ext cx="2400675" cy="646331"/>
          </a:xfrm>
          <a:prstGeom prst="rect">
            <a:avLst/>
          </a:prstGeom>
          <a:solidFill>
            <a:srgbClr val="039F9B"/>
          </a:solidFill>
          <a:ln>
            <a:solidFill>
              <a:schemeClr val="accent5"/>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rPr>
              <a:t>3. Exposure to informality</a:t>
            </a: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sym typeface="Helvetica Neue"/>
            </a:endParaRPr>
          </a:p>
        </p:txBody>
      </p:sp>
      <p:sp>
        <p:nvSpPr>
          <p:cNvPr id="8" name="ZoneTexte 7">
            <a:extLst>
              <a:ext uri="{FF2B5EF4-FFF2-40B4-BE49-F238E27FC236}">
                <a16:creationId xmlns:a16="http://schemas.microsoft.com/office/drawing/2014/main" id="{1C6245AE-D067-15DC-D5E5-A51F2D24DCB4}"/>
              </a:ext>
            </a:extLst>
          </p:cNvPr>
          <p:cNvSpPr txBox="1"/>
          <p:nvPr/>
        </p:nvSpPr>
        <p:spPr>
          <a:xfrm>
            <a:off x="167418" y="554399"/>
            <a:ext cx="303298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srgbClr val="024846"/>
                </a:solidFill>
                <a:effectLst/>
                <a:uLnTx/>
                <a:uFillTx/>
                <a:latin typeface="Calibri" panose="020F0502020204030204"/>
                <a:ea typeface="+mn-ea"/>
                <a:cs typeface="Arial" charset="0"/>
              </a:rPr>
              <a:t>Main dimensions/questions</a:t>
            </a:r>
          </a:p>
        </p:txBody>
      </p:sp>
      <p:sp>
        <p:nvSpPr>
          <p:cNvPr id="34" name="ZoneTexte 1">
            <a:extLst>
              <a:ext uri="{FF2B5EF4-FFF2-40B4-BE49-F238E27FC236}">
                <a16:creationId xmlns:a16="http://schemas.microsoft.com/office/drawing/2014/main" id="{EBC313FE-A052-B77D-3F3F-7CA04C9C14C3}"/>
              </a:ext>
            </a:extLst>
          </p:cNvPr>
          <p:cNvSpPr txBox="1"/>
          <p:nvPr/>
        </p:nvSpPr>
        <p:spPr>
          <a:xfrm>
            <a:off x="2526512" y="221772"/>
            <a:ext cx="95156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prstClr val="black"/>
                </a:solidFill>
                <a:effectLst/>
                <a:uLnTx/>
                <a:uFillTx/>
                <a:latin typeface="Calibri"/>
                <a:ea typeface="+mn-ea"/>
                <a:cs typeface="Arial" charset="0"/>
              </a:rPr>
              <a:t>Units</a:t>
            </a:r>
            <a:r>
              <a:rPr kumimoji="0" lang="fr-FR" sz="1800" b="1" i="0" u="none" strike="noStrike" kern="1200" cap="none" spc="0" normalizeH="0" baseline="0" noProof="0" dirty="0">
                <a:ln>
                  <a:noFill/>
                </a:ln>
                <a:solidFill>
                  <a:prstClr val="black"/>
                </a:solidFill>
                <a:effectLst/>
                <a:uLnTx/>
                <a:uFillTx/>
                <a:latin typeface="Calibri"/>
                <a:ea typeface="+mn-ea"/>
                <a:cs typeface="Arial" charset="0"/>
              </a:rPr>
              <a:t> of </a:t>
            </a:r>
            <a:r>
              <a:rPr kumimoji="0" lang="fr-FR" sz="1800" b="1" i="0" u="none" strike="noStrike" kern="1200" cap="none" spc="0" normalizeH="0" baseline="0" noProof="0" dirty="0" err="1">
                <a:ln>
                  <a:noFill/>
                </a:ln>
                <a:solidFill>
                  <a:prstClr val="black"/>
                </a:solidFill>
                <a:effectLst/>
                <a:uLnTx/>
                <a:uFillTx/>
                <a:latin typeface="Calibri"/>
                <a:ea typeface="+mn-ea"/>
                <a:cs typeface="Arial" charset="0"/>
              </a:rPr>
              <a:t>reference</a:t>
            </a:r>
            <a:endParaRPr kumimoji="0" lang="fr-FR"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35" name="ZoneTexte 4">
            <a:extLst>
              <a:ext uri="{FF2B5EF4-FFF2-40B4-BE49-F238E27FC236}">
                <a16:creationId xmlns:a16="http://schemas.microsoft.com/office/drawing/2014/main" id="{178A3651-6057-C844-882B-0FF8465F794A}"/>
              </a:ext>
            </a:extLst>
          </p:cNvPr>
          <p:cNvSpPr txBox="1"/>
          <p:nvPr/>
        </p:nvSpPr>
        <p:spPr>
          <a:xfrm>
            <a:off x="2757965" y="625458"/>
            <a:ext cx="3466051" cy="892552"/>
          </a:xfrm>
          <a:prstGeom prst="rect">
            <a:avLst/>
          </a:prstGeom>
          <a:solidFill>
            <a:srgbClr val="FF0066"/>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Persons &amp; jobs/work activities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Informal employment/ informal work activities</a:t>
            </a:r>
          </a:p>
        </p:txBody>
      </p:sp>
      <p:sp>
        <p:nvSpPr>
          <p:cNvPr id="4" name="ZoneTexte 4">
            <a:extLst>
              <a:ext uri="{FF2B5EF4-FFF2-40B4-BE49-F238E27FC236}">
                <a16:creationId xmlns:a16="http://schemas.microsoft.com/office/drawing/2014/main" id="{B63C6568-2DD4-6614-B9A4-4A1EE4C212B8}"/>
              </a:ext>
            </a:extLst>
          </p:cNvPr>
          <p:cNvSpPr txBox="1"/>
          <p:nvPr/>
        </p:nvSpPr>
        <p:spPr>
          <a:xfrm>
            <a:off x="6298435" y="616915"/>
            <a:ext cx="2785948" cy="892552"/>
          </a:xfrm>
          <a:prstGeom prst="rect">
            <a:avLst/>
          </a:prstGeom>
          <a:solidFill>
            <a:srgbClr val="C4004F"/>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Economic units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Informal sector economic units</a:t>
            </a:r>
          </a:p>
        </p:txBody>
      </p:sp>
      <p:sp>
        <p:nvSpPr>
          <p:cNvPr id="6" name="ZoneTexte 4">
            <a:extLst>
              <a:ext uri="{FF2B5EF4-FFF2-40B4-BE49-F238E27FC236}">
                <a16:creationId xmlns:a16="http://schemas.microsoft.com/office/drawing/2014/main" id="{06F55654-F6DD-2BA5-E43F-3FD697BC11B1}"/>
              </a:ext>
            </a:extLst>
          </p:cNvPr>
          <p:cNvSpPr txBox="1"/>
          <p:nvPr/>
        </p:nvSpPr>
        <p:spPr>
          <a:xfrm>
            <a:off x="9175601" y="586138"/>
            <a:ext cx="2931799" cy="954107"/>
          </a:xfrm>
          <a:prstGeom prst="rect">
            <a:avLst/>
          </a:prstGeom>
          <a:solidFill>
            <a:srgbClr val="FFAFCF"/>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sym typeface="Helvetica Neue"/>
              </a:rPr>
              <a:t>Informal productive activities: </a:t>
            </a:r>
            <a:r>
              <a:rPr kumimoji="0" lang="en-GB" sz="16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Calibri" panose="020F0502020204030204" pitchFamily="34" charset="0"/>
                <a:sym typeface="Helvetica Neue"/>
              </a:rPr>
              <a:t>contribution to GDP</a:t>
            </a:r>
          </a:p>
        </p:txBody>
      </p:sp>
      <p:sp>
        <p:nvSpPr>
          <p:cNvPr id="38" name="Flèche : chevron 11">
            <a:extLst>
              <a:ext uri="{FF2B5EF4-FFF2-40B4-BE49-F238E27FC236}">
                <a16:creationId xmlns:a16="http://schemas.microsoft.com/office/drawing/2014/main" id="{5259E3C8-B8D9-5450-329A-BF6057954BA1}"/>
              </a:ext>
            </a:extLst>
          </p:cNvPr>
          <p:cNvSpPr/>
          <p:nvPr/>
        </p:nvSpPr>
        <p:spPr>
          <a:xfrm>
            <a:off x="8928191" y="874810"/>
            <a:ext cx="329183" cy="340637"/>
          </a:xfrm>
          <a:prstGeom prst="chevron">
            <a:avLst/>
          </a:prstGeom>
          <a:solidFill>
            <a:srgbClr val="F46C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D042049C-B2B1-3D49-2798-575E1224C0D2}"/>
              </a:ext>
            </a:extLst>
          </p:cNvPr>
          <p:cNvCxnSpPr>
            <a:cxnSpLocks/>
          </p:cNvCxnSpPr>
          <p:nvPr/>
        </p:nvCxnSpPr>
        <p:spPr>
          <a:xfrm flipH="1">
            <a:off x="6224017" y="1698054"/>
            <a:ext cx="74418" cy="481330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D5FCEE7-E5E8-4D6F-9265-FE38B7D858C2}"/>
              </a:ext>
            </a:extLst>
          </p:cNvPr>
          <p:cNvCxnSpPr>
            <a:cxnSpLocks/>
          </p:cNvCxnSpPr>
          <p:nvPr/>
        </p:nvCxnSpPr>
        <p:spPr>
          <a:xfrm flipH="1">
            <a:off x="8928191" y="1698054"/>
            <a:ext cx="74418" cy="481330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031F0F3-C027-AC67-D419-218D20D25612}"/>
              </a:ext>
            </a:extLst>
          </p:cNvPr>
          <p:cNvCxnSpPr>
            <a:cxnSpLocks/>
          </p:cNvCxnSpPr>
          <p:nvPr/>
        </p:nvCxnSpPr>
        <p:spPr>
          <a:xfrm flipH="1">
            <a:off x="2648195" y="2552758"/>
            <a:ext cx="9515961"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671FB43-77A7-9B12-E454-85D659180FD2}"/>
              </a:ext>
            </a:extLst>
          </p:cNvPr>
          <p:cNvCxnSpPr>
            <a:cxnSpLocks/>
          </p:cNvCxnSpPr>
          <p:nvPr/>
        </p:nvCxnSpPr>
        <p:spPr>
          <a:xfrm flipH="1">
            <a:off x="2591439" y="3200030"/>
            <a:ext cx="9515961"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A490C91-9DFD-4AEC-E8F4-D975305A332A}"/>
              </a:ext>
            </a:extLst>
          </p:cNvPr>
          <p:cNvCxnSpPr>
            <a:cxnSpLocks/>
          </p:cNvCxnSpPr>
          <p:nvPr/>
        </p:nvCxnSpPr>
        <p:spPr>
          <a:xfrm flipH="1">
            <a:off x="2599839" y="3936274"/>
            <a:ext cx="9515961"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C3737E8-C1A3-A5FA-EED8-98F2B6EB6D63}"/>
              </a:ext>
            </a:extLst>
          </p:cNvPr>
          <p:cNvCxnSpPr>
            <a:cxnSpLocks/>
          </p:cNvCxnSpPr>
          <p:nvPr/>
        </p:nvCxnSpPr>
        <p:spPr>
          <a:xfrm flipH="1">
            <a:off x="2599839" y="4607947"/>
            <a:ext cx="9515961"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BE71D93-F622-5ACF-328C-CAF8DC55464D}"/>
              </a:ext>
            </a:extLst>
          </p:cNvPr>
          <p:cNvCxnSpPr>
            <a:cxnSpLocks/>
          </p:cNvCxnSpPr>
          <p:nvPr/>
        </p:nvCxnSpPr>
        <p:spPr>
          <a:xfrm flipH="1">
            <a:off x="2599839" y="5315229"/>
            <a:ext cx="9515961"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DD36269-A49B-742E-FA76-5127DA1532D7}"/>
              </a:ext>
            </a:extLst>
          </p:cNvPr>
          <p:cNvCxnSpPr>
            <a:cxnSpLocks/>
          </p:cNvCxnSpPr>
          <p:nvPr/>
        </p:nvCxnSpPr>
        <p:spPr>
          <a:xfrm flipH="1">
            <a:off x="2599839" y="6004580"/>
            <a:ext cx="9515961"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638AF0A-7BFB-85F1-20B3-75415D3D3525}"/>
              </a:ext>
            </a:extLst>
          </p:cNvPr>
          <p:cNvSpPr txBox="1"/>
          <p:nvPr/>
        </p:nvSpPr>
        <p:spPr>
          <a:xfrm>
            <a:off x="3018719" y="2752469"/>
            <a:ext cx="8661400" cy="2554545"/>
          </a:xfrm>
          <a:prstGeom prst="rect">
            <a:avLst/>
          </a:prstGeom>
          <a:solidFill>
            <a:schemeClr val="bg1">
              <a:alpha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Arial" charset="0"/>
              </a:rPr>
              <a:t>Considering the different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Arial" charset="0"/>
              </a:rPr>
              <a:t>dimensions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Arial" charset="0"/>
              </a:rPr>
              <a:t>and the main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Arial" charset="0"/>
              </a:rPr>
              <a:t>components</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Arial" charset="0"/>
              </a:rPr>
              <a:t> of the informal economy: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Arial" charset="0"/>
              </a:rPr>
              <a:t>jobs</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Arial" charset="0"/>
              </a:rPr>
              <a:t> (the labour dimension);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Arial" charset="0"/>
              </a:rPr>
              <a:t>economic</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Arial" charset="0"/>
              </a:rPr>
              <a:t> units (enterprises) and their contribution to the economy (the production dimension):</a:t>
            </a:r>
          </a:p>
          <a:p>
            <a:pPr marL="0" marR="0" lvl="0" indent="0" algn="l" defTabSz="914400" rtl="0" eaLnBrk="1" fontAlgn="auto" latinLnBrk="0" hangingPunct="1">
              <a:lnSpc>
                <a:spcPct val="100000"/>
              </a:lnSpc>
              <a:spcBef>
                <a:spcPts val="0"/>
              </a:spcBef>
              <a:spcAft>
                <a:spcPts val="0"/>
              </a:spcAft>
              <a:buClr>
                <a:srgbClr val="03A19D"/>
              </a:buClr>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Arial" charset="0"/>
              </a:rPr>
              <a:t>Indicate in the matrix for which dimensions of the informal economy (left) and reference units (top) you do have the necessary information (colour 1), you produce &amp; disseminate indicators (colour 2)</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Arial" charset="0"/>
              </a:rPr>
              <a:t>Simply indicate the name of your country in all cells that you feel relevant</a:t>
            </a:r>
          </a:p>
        </p:txBody>
      </p:sp>
      <p:sp>
        <p:nvSpPr>
          <p:cNvPr id="2" name="TextBox 1">
            <a:extLst>
              <a:ext uri="{FF2B5EF4-FFF2-40B4-BE49-F238E27FC236}">
                <a16:creationId xmlns:a16="http://schemas.microsoft.com/office/drawing/2014/main" id="{9C5C4295-B2C3-5FE7-03CC-9131F561E353}"/>
              </a:ext>
            </a:extLst>
          </p:cNvPr>
          <p:cNvSpPr txBox="1"/>
          <p:nvPr/>
        </p:nvSpPr>
        <p:spPr>
          <a:xfrm>
            <a:off x="2942875" y="1784837"/>
            <a:ext cx="64654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400"/>
              </a:spcBef>
              <a:spcAft>
                <a:spcPts val="0"/>
              </a:spcAft>
              <a:buClr>
                <a:srgbClr val="036563"/>
              </a:buClr>
              <a:buSzTx/>
              <a:buFont typeface="Wingdings 3" panose="05040102010807070707" pitchFamily="18" charset="2"/>
              <a:buChar char="u"/>
              <a:tabLst/>
              <a:defRPr/>
            </a:pP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fr-FR"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What</a:t>
            </a: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fr-FR"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exists</a:t>
            </a: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and </a:t>
            </a:r>
            <a:r>
              <a:rPr kumimoji="0" lang="fr-FR"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where</a:t>
            </a:r>
            <a:r>
              <a:rPr kumimoji="0" lang="fr-F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are the gaps?</a:t>
            </a:r>
            <a:endParaRPr kumimoji="0" lang="fr-FR" sz="1800" b="1" i="0" u="none" strike="noStrike" kern="1200" cap="none" spc="0" normalizeH="0" baseline="0" noProof="0" dirty="0">
              <a:ln>
                <a:noFill/>
              </a:ln>
              <a:solidFill>
                <a:srgbClr val="036563"/>
              </a:solidFill>
              <a:effectLst/>
              <a:uLnTx/>
              <a:uFillTx/>
              <a:latin typeface="Calibri" panose="020F0502020204030204" pitchFamily="34" charset="0"/>
              <a:ea typeface="+mn-ea"/>
              <a:cs typeface="Calibri" panose="020F0502020204030204" pitchFamily="34" charset="0"/>
            </a:endParaRPr>
          </a:p>
        </p:txBody>
      </p:sp>
      <p:grpSp>
        <p:nvGrpSpPr>
          <p:cNvPr id="3" name="Group 2">
            <a:extLst>
              <a:ext uri="{FF2B5EF4-FFF2-40B4-BE49-F238E27FC236}">
                <a16:creationId xmlns:a16="http://schemas.microsoft.com/office/drawing/2014/main" id="{780509EB-6E16-107D-14A0-0162E2C776C2}"/>
              </a:ext>
            </a:extLst>
          </p:cNvPr>
          <p:cNvGrpSpPr/>
          <p:nvPr/>
        </p:nvGrpSpPr>
        <p:grpSpPr>
          <a:xfrm>
            <a:off x="9257374" y="1580489"/>
            <a:ext cx="2704174" cy="1037232"/>
            <a:chOff x="9996331" y="1580015"/>
            <a:chExt cx="2704174" cy="1037232"/>
          </a:xfrm>
        </p:grpSpPr>
        <p:pic>
          <p:nvPicPr>
            <p:cNvPr id="7" name="Graphic 6">
              <a:extLst>
                <a:ext uri="{FF2B5EF4-FFF2-40B4-BE49-F238E27FC236}">
                  <a16:creationId xmlns:a16="http://schemas.microsoft.com/office/drawing/2014/main" id="{D2E96B42-09F7-FAB5-02FF-DF5FFB62D9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9996331" y="1580015"/>
              <a:ext cx="617357" cy="1037232"/>
            </a:xfrm>
            <a:prstGeom prst="rect">
              <a:avLst/>
            </a:prstGeom>
          </p:spPr>
        </p:pic>
        <p:sp>
          <p:nvSpPr>
            <p:cNvPr id="16" name="TextBox 15">
              <a:extLst>
                <a:ext uri="{FF2B5EF4-FFF2-40B4-BE49-F238E27FC236}">
                  <a16:creationId xmlns:a16="http://schemas.microsoft.com/office/drawing/2014/main" id="{9757B4EE-F432-B43E-E739-BBFED4A05725}"/>
                </a:ext>
              </a:extLst>
            </p:cNvPr>
            <p:cNvSpPr txBox="1"/>
            <p:nvPr/>
          </p:nvSpPr>
          <p:spPr>
            <a:xfrm>
              <a:off x="10582961" y="1608651"/>
              <a:ext cx="21175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36563"/>
                  </a:solidFill>
                  <a:effectLst/>
                  <a:uLnTx/>
                  <a:uFillTx/>
                  <a:latin typeface="Calibri" panose="020F0502020204030204"/>
                  <a:ea typeface="+mn-ea"/>
                  <a:cs typeface="Arial" charset="0"/>
                </a:rPr>
                <a:t>20 minutes in total</a:t>
              </a:r>
              <a:endParaRPr kumimoji="0" lang="en-GB" sz="2000" b="1" i="0" u="none" strike="noStrike" kern="1200" cap="none" spc="0" normalizeH="0" baseline="0" noProof="0" dirty="0">
                <a:ln>
                  <a:noFill/>
                </a:ln>
                <a:solidFill>
                  <a:srgbClr val="036563"/>
                </a:solidFill>
                <a:effectLst/>
                <a:uLnTx/>
                <a:uFillTx/>
                <a:latin typeface="Calibri" panose="020F0502020204030204"/>
                <a:ea typeface="+mn-ea"/>
                <a:cs typeface="Arial" charset="0"/>
              </a:endParaRPr>
            </a:p>
          </p:txBody>
        </p:sp>
      </p:grpSp>
    </p:spTree>
    <p:extLst>
      <p:ext uri="{BB962C8B-B14F-4D97-AF65-F5344CB8AC3E}">
        <p14:creationId xmlns:p14="http://schemas.microsoft.com/office/powerpoint/2010/main" val="176709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90538" y="6870450"/>
            <a:ext cx="2743200" cy="216000"/>
          </a:xfrm>
          <a:prstGeom prst="rect">
            <a:avLst/>
          </a:prstGeom>
        </p:spPr>
        <p:txBody>
          <a:bodyPr vert="horz" lIns="0" tIns="0" rIns="0" bIns="0" rtlCol="0" anchor="ctr">
            <a:noAutofit/>
          </a:bodyPr>
          <a:lstStyle>
            <a:defPPr>
              <a:defRPr lang="en-US"/>
            </a:defPPr>
            <a:lvl1pPr marL="0" algn="l" defTabSz="914400" rtl="0" eaLnBrk="1" latinLnBrk="0" hangingPunct="1">
              <a:defRPr sz="10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Date: Monday / 01 / October / 2019</a:t>
            </a:r>
            <a:endParaRPr kumimoji="0" lang="fr" sz="1000" b="0" i="0" u="none" strike="noStrike" kern="1200" cap="none" spc="0" normalizeH="0" baseline="0" noProof="0" dirty="0">
              <a:ln>
                <a:noFill/>
              </a:ln>
              <a:noFill/>
              <a:effectLst/>
              <a:uLnTx/>
              <a:uFillTx/>
              <a:latin typeface="Arial" panose="020B0604020202020204"/>
              <a:ea typeface="+mn-ea"/>
              <a:cs typeface="+mn-cs"/>
            </a:endParaRPr>
          </a:p>
        </p:txBody>
      </p:sp>
      <p:sp>
        <p:nvSpPr>
          <p:cNvPr id="5" name="Footer Placeholder 4"/>
          <p:cNvSpPr>
            <a:spLocks noGrp="1"/>
          </p:cNvSpPr>
          <p:nvPr>
            <p:ph type="ftr" sz="quarter" idx="11"/>
          </p:nvPr>
        </p:nvSpPr>
        <p:spPr>
          <a:xfrm>
            <a:off x="3649663" y="6870450"/>
            <a:ext cx="5605462" cy="180000"/>
          </a:xfrm>
          <a:prstGeom prst="rect">
            <a:avLst/>
          </a:prstGeom>
        </p:spPr>
        <p:txBody>
          <a:bodyPr vert="horz" lIns="0" tIns="0" rIns="0" bIns="0" rtlCol="0" anchor="t" anchorCtr="0">
            <a:noAutofit/>
          </a:bodyPr>
          <a:lstStyle>
            <a:defPPr>
              <a:defRPr lang="en-US"/>
            </a:defPPr>
            <a:lvl1pPr marL="0" algn="l" defTabSz="914400" rtl="0" eaLnBrk="1" latinLnBrk="0" hangingPunct="1">
              <a:defRPr sz="1000" b="1"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Advancing social justice, promoting decent work</a:t>
            </a:r>
            <a:endParaRPr kumimoji="0" lang="fr" sz="1000" b="1" i="0" u="none" strike="noStrike" kern="1200" cap="none" spc="0" normalizeH="0" baseline="0" noProof="0" dirty="0">
              <a:ln>
                <a:noFill/>
              </a:ln>
              <a:no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a:xfrm>
            <a:off x="11161462" y="6870450"/>
            <a:ext cx="540000" cy="288000"/>
          </a:xfrm>
          <a:prstGeom prst="rect">
            <a:avLst/>
          </a:prstGeom>
        </p:spPr>
        <p:txBody>
          <a:bodyPr vert="horz" lIns="0" tIns="0" rIns="0" bIns="0" rtlCol="0" anchor="t" anchorCtr="0">
            <a:noAutofit/>
          </a:bodyPr>
          <a:lstStyle>
            <a:defPPr>
              <a:defRPr lang="en-US"/>
            </a:defPPr>
            <a:lvl1pPr marL="0" algn="r" defTabSz="914400" rtl="0" eaLnBrk="1" latinLnBrk="0" hangingPunct="1">
              <a:defRPr sz="1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lang="en-GB" smtClean="0"/>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800" b="0" i="0" u="none" strike="noStrike" kern="1200" cap="none" spc="0" normalizeH="0" baseline="0" noProof="0" dirty="0">
              <a:ln>
                <a:noFill/>
              </a:ln>
              <a:noFill/>
              <a:effectLst/>
              <a:uLnTx/>
              <a:uFillTx/>
              <a:latin typeface="Arial" panose="020B0604020202020204"/>
              <a:ea typeface="+mn-ea"/>
              <a:cs typeface="+mn-cs"/>
            </a:endParaRPr>
          </a:p>
        </p:txBody>
      </p:sp>
      <p:sp>
        <p:nvSpPr>
          <p:cNvPr id="7" name="Text Placeholder 6"/>
          <p:cNvSpPr>
            <a:spLocks noGrp="1"/>
          </p:cNvSpPr>
          <p:nvPr>
            <p:ph type="body" idx="1"/>
          </p:nvPr>
        </p:nvSpPr>
        <p:spPr>
          <a:xfrm rot="19835013">
            <a:off x="4358867" y="1603935"/>
            <a:ext cx="6857498" cy="1480468"/>
          </a:xfrm>
        </p:spPr>
        <p:txBody>
          <a:bodyPr/>
          <a:lstStyle/>
          <a:p>
            <a:pPr lvl="0">
              <a:lnSpc>
                <a:spcPct val="100000"/>
              </a:lnSpc>
            </a:pPr>
            <a:r>
              <a:rPr lang="fr" sz="8000" b="1" dirty="0">
                <a:solidFill>
                  <a:schemeClr val="bg1"/>
                </a:solidFill>
                <a:latin typeface="Bradley Hand ITC" panose="03070402050302030203" pitchFamily="66" charset="0"/>
                <a:cs typeface="Aharoni" panose="02010803020104030203" pitchFamily="2" charset="-79"/>
              </a:rPr>
              <a:t>Thank you</a:t>
            </a:r>
            <a:r>
              <a:rPr lang="fr" sz="8800" b="1" dirty="0">
                <a:solidFill>
                  <a:schemeClr val="bg1"/>
                </a:solidFill>
                <a:latin typeface="Bradley Hand ITC" panose="03070402050302030203" pitchFamily="66" charset="0"/>
                <a:cs typeface="Aharoni" panose="02010803020104030203" pitchFamily="2" charset="-79"/>
              </a:rPr>
              <a:t> </a:t>
            </a:r>
            <a:r>
              <a:rPr lang="fr" sz="8800" b="1" dirty="0">
                <a:solidFill>
                  <a:schemeClr val="bg1"/>
                </a:solidFill>
                <a:latin typeface="Aharoni" panose="02010803020104030203" pitchFamily="2" charset="-79"/>
                <a:cs typeface="Aharoni" panose="02010803020104030203" pitchFamily="2" charset="-79"/>
              </a:rPr>
              <a:t>!</a:t>
            </a:r>
            <a:r>
              <a:rPr lang="fr" sz="8800" b="1" dirty="0">
                <a:solidFill>
                  <a:schemeClr val="accent4">
                    <a:lumMod val="60000"/>
                    <a:lumOff val="40000"/>
                  </a:schemeClr>
                </a:solidFill>
                <a:latin typeface="Aharoni" panose="02010803020104030203" pitchFamily="2" charset="-79"/>
                <a:cs typeface="Aharoni" panose="02010803020104030203" pitchFamily="2" charset="-79"/>
              </a:rPr>
              <a:t> </a:t>
            </a:r>
            <a:r>
              <a:rPr lang="fr" sz="8800" b="1" dirty="0">
                <a:solidFill>
                  <a:schemeClr val="accent5">
                    <a:lumMod val="50000"/>
                  </a:schemeClr>
                </a:solidFill>
                <a:latin typeface="Aharoni" panose="02010803020104030203" pitchFamily="2" charset="-79"/>
                <a:cs typeface="Aharoni" panose="02010803020104030203" pitchFamily="2" charset="-79"/>
              </a:rPr>
              <a:t>! </a:t>
            </a:r>
            <a:r>
              <a:rPr lang="fr" sz="8800" b="1" dirty="0">
                <a:solidFill>
                  <a:schemeClr val="accent5">
                    <a:lumMod val="60000"/>
                    <a:lumOff val="40000"/>
                  </a:schemeClr>
                </a:solidFill>
                <a:latin typeface="Aharoni" panose="02010803020104030203" pitchFamily="2" charset="-79"/>
                <a:cs typeface="Aharoni" panose="02010803020104030203" pitchFamily="2" charset="-79"/>
              </a:rPr>
              <a:t>!</a:t>
            </a:r>
            <a:endParaRPr lang="en-US" sz="8000" b="1" dirty="0">
              <a:solidFill>
                <a:schemeClr val="accent5">
                  <a:lumMod val="60000"/>
                  <a:lumOff val="4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285067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11" name="Picture 10" descr="A yellow post-it note with a red pin&#10;&#10;Description automatically generated">
            <a:extLst>
              <a:ext uri="{FF2B5EF4-FFF2-40B4-BE49-F238E27FC236}">
                <a16:creationId xmlns:a16="http://schemas.microsoft.com/office/drawing/2014/main" id="{00A6FFA4-AC9E-43B4-04A0-838325DCA56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774843">
            <a:off x="5826917" y="2011730"/>
            <a:ext cx="5031099" cy="4982657"/>
          </a:xfrm>
          <a:prstGeom prst="rect">
            <a:avLst/>
          </a:prstGeom>
        </p:spPr>
      </p:pic>
      <p:pic>
        <p:nvPicPr>
          <p:cNvPr id="9" name="Picture 8" descr="A purple note with a blue push pin&#10;&#10;Description automatically generated">
            <a:extLst>
              <a:ext uri="{FF2B5EF4-FFF2-40B4-BE49-F238E27FC236}">
                <a16:creationId xmlns:a16="http://schemas.microsoft.com/office/drawing/2014/main" id="{E1A13A85-9C98-6AF5-7933-0D7A83BB3C4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1429309">
            <a:off x="2597733" y="274869"/>
            <a:ext cx="6627817" cy="6627817"/>
          </a:xfrm>
          <a:prstGeom prst="rect">
            <a:avLst/>
          </a:prstGeom>
        </p:spPr>
      </p:pic>
      <p:sp>
        <p:nvSpPr>
          <p:cNvPr id="4" name="Date Placeholder 3">
            <a:extLst>
              <a:ext uri="{FF2B5EF4-FFF2-40B4-BE49-F238E27FC236}">
                <a16:creationId xmlns:a16="http://schemas.microsoft.com/office/drawing/2014/main" id="{795E723F-AF43-7857-FDCB-D852F3A520F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30050"/>
              </a:solidFill>
              <a:effectLst/>
              <a:uLnTx/>
              <a:uFillTx/>
              <a:latin typeface="Arial" panose="020B0604020202020204"/>
              <a:ea typeface="+mn-ea"/>
              <a:cs typeface="Arial" charset="0"/>
            </a:endParaRPr>
          </a:p>
        </p:txBody>
      </p:sp>
      <p:sp>
        <p:nvSpPr>
          <p:cNvPr id="6" name="Slide Number Placeholder 5">
            <a:extLst>
              <a:ext uri="{FF2B5EF4-FFF2-40B4-BE49-F238E27FC236}">
                <a16:creationId xmlns:a16="http://schemas.microsoft.com/office/drawing/2014/main" id="{CD7E00B6-2025-D44B-AB2E-A3C97E69778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230050"/>
                </a:solidFill>
                <a:effectLst/>
                <a:uLnTx/>
                <a:uFillTx/>
                <a:latin typeface="Arial" panose="020B0604020202020204"/>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a:ln>
                <a:noFill/>
              </a:ln>
              <a:solidFill>
                <a:srgbClr val="230050"/>
              </a:solidFill>
              <a:effectLst/>
              <a:uLnTx/>
              <a:uFillTx/>
              <a:latin typeface="Arial" panose="020B0604020202020204"/>
              <a:ea typeface="+mn-ea"/>
              <a:cs typeface="Arial" charset="0"/>
            </a:endParaRPr>
          </a:p>
        </p:txBody>
      </p:sp>
      <p:sp>
        <p:nvSpPr>
          <p:cNvPr id="20" name="TextBox 19">
            <a:extLst>
              <a:ext uri="{FF2B5EF4-FFF2-40B4-BE49-F238E27FC236}">
                <a16:creationId xmlns:a16="http://schemas.microsoft.com/office/drawing/2014/main" id="{50AC5BB4-C16E-D0C8-7C33-E31CE78DF9C0}"/>
              </a:ext>
            </a:extLst>
          </p:cNvPr>
          <p:cNvSpPr txBox="1"/>
          <p:nvPr/>
        </p:nvSpPr>
        <p:spPr>
          <a:xfrm>
            <a:off x="110578" y="1982450"/>
            <a:ext cx="275336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230050"/>
                </a:solidFill>
                <a:effectLst/>
                <a:uLnTx/>
                <a:uFillTx/>
                <a:latin typeface="Abadi Extra Light" panose="020B0204020104020204" pitchFamily="34" charset="0"/>
                <a:ea typeface="+mn-ea"/>
                <a:cs typeface="Arial" charset="0"/>
              </a:rPr>
              <a:t>This is just one …</a:t>
            </a:r>
          </a:p>
        </p:txBody>
      </p:sp>
      <p:sp>
        <p:nvSpPr>
          <p:cNvPr id="21" name="TextBox 20">
            <a:extLst>
              <a:ext uri="{FF2B5EF4-FFF2-40B4-BE49-F238E27FC236}">
                <a16:creationId xmlns:a16="http://schemas.microsoft.com/office/drawing/2014/main" id="{69185A67-13DB-A225-D9F4-D5A90B091088}"/>
              </a:ext>
            </a:extLst>
          </p:cNvPr>
          <p:cNvSpPr txBox="1"/>
          <p:nvPr/>
        </p:nvSpPr>
        <p:spPr>
          <a:xfrm>
            <a:off x="9314121" y="4389120"/>
            <a:ext cx="267467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0" normalizeH="0" baseline="0" noProof="0" dirty="0">
                <a:ln>
                  <a:noFill/>
                </a:ln>
                <a:solidFill>
                  <a:srgbClr val="230050"/>
                </a:solidFill>
                <a:effectLst/>
                <a:uLnTx/>
                <a:uFillTx/>
                <a:latin typeface="Abadi Extra Light" panose="020B0204020104020204" pitchFamily="34" charset="0"/>
                <a:ea typeface="+mn-ea"/>
                <a:cs typeface="Arial" charset="0"/>
              </a:rPr>
              <a:t>…of </a:t>
            </a:r>
            <a:r>
              <a:rPr kumimoji="0" lang="fr-FR" sz="4400" b="0" i="0" u="none" strike="noStrike" kern="1200" cap="none" spc="0" normalizeH="0" baseline="0" noProof="0" dirty="0" err="1">
                <a:ln>
                  <a:noFill/>
                </a:ln>
                <a:solidFill>
                  <a:srgbClr val="230050"/>
                </a:solidFill>
                <a:effectLst/>
                <a:uLnTx/>
                <a:uFillTx/>
                <a:latin typeface="Abadi Extra Light" panose="020B0204020104020204" pitchFamily="34" charset="0"/>
                <a:ea typeface="+mn-ea"/>
                <a:cs typeface="Arial" charset="0"/>
              </a:rPr>
              <a:t>many</a:t>
            </a:r>
            <a:r>
              <a:rPr kumimoji="0" lang="fr-FR" sz="4400" b="0" i="0" u="none" strike="noStrike" kern="1200" cap="none" spc="0" normalizeH="0" baseline="0" noProof="0" dirty="0">
                <a:ln>
                  <a:noFill/>
                </a:ln>
                <a:solidFill>
                  <a:srgbClr val="230050"/>
                </a:solidFill>
                <a:effectLst/>
                <a:uLnTx/>
                <a:uFillTx/>
                <a:latin typeface="Abadi Extra Light" panose="020B0204020104020204" pitchFamily="34" charset="0"/>
                <a:ea typeface="+mn-ea"/>
                <a:cs typeface="Arial" charset="0"/>
              </a:rPr>
              <a:t> questions </a:t>
            </a:r>
            <a:endParaRPr kumimoji="0" lang="en-GB" sz="4400" b="0" i="0" u="none" strike="noStrike" kern="1200" cap="none" spc="0" normalizeH="0" baseline="0" noProof="0" dirty="0">
              <a:ln>
                <a:noFill/>
              </a:ln>
              <a:solidFill>
                <a:srgbClr val="230050"/>
              </a:solidFill>
              <a:effectLst/>
              <a:uLnTx/>
              <a:uFillTx/>
              <a:latin typeface="Abadi Extra Light" panose="020B0204020104020204" pitchFamily="34" charset="0"/>
              <a:ea typeface="+mn-ea"/>
              <a:cs typeface="Arial" charset="0"/>
            </a:endParaRPr>
          </a:p>
        </p:txBody>
      </p:sp>
      <p:sp>
        <p:nvSpPr>
          <p:cNvPr id="5" name="TextBox 4">
            <a:extLst>
              <a:ext uri="{FF2B5EF4-FFF2-40B4-BE49-F238E27FC236}">
                <a16:creationId xmlns:a16="http://schemas.microsoft.com/office/drawing/2014/main" id="{2119962A-A9BE-27DA-090B-963AAACFF8F0}"/>
              </a:ext>
            </a:extLst>
          </p:cNvPr>
          <p:cNvSpPr txBox="1"/>
          <p:nvPr/>
        </p:nvSpPr>
        <p:spPr>
          <a:xfrm rot="20720921">
            <a:off x="3454521" y="1445419"/>
            <a:ext cx="4611667"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FFFF"/>
                </a:solidFill>
                <a:effectLst/>
                <a:uLnTx/>
                <a:uFillTx/>
                <a:latin typeface="Abadi Extra Light" panose="020B0204020104020204" pitchFamily="34" charset="0"/>
                <a:ea typeface="+mn-ea"/>
                <a:cs typeface="Arial" charset="0"/>
              </a:rPr>
              <a:t>What would you like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FFFF"/>
                </a:solidFill>
                <a:effectLst/>
                <a:uLnTx/>
                <a:uFillTx/>
                <a:latin typeface="Abadi Extra Light" panose="020B0204020104020204" pitchFamily="34" charset="0"/>
                <a:ea typeface="+mn-ea"/>
                <a:cs typeface="Arial" charset="0"/>
              </a:rPr>
              <a:t>to know about workers, economic units &amp; activities in the informal economy</a:t>
            </a:r>
            <a:r>
              <a:rPr kumimoji="0" lang="en-GB" sz="4000" b="1" i="0" u="none" strike="noStrike" kern="1200" cap="none" spc="0" normalizeH="0" baseline="0" noProof="0" dirty="0">
                <a:ln>
                  <a:noFill/>
                </a:ln>
                <a:solidFill>
                  <a:srgbClr val="FFFFFF"/>
                </a:solidFill>
                <a:effectLst/>
                <a:uLnTx/>
                <a:uFillTx/>
                <a:latin typeface="Abadi Extra Light" panose="020B0204020104020204" pitchFamily="34" charset="0"/>
                <a:ea typeface="+mn-ea"/>
                <a:cs typeface="Arial" charset="0"/>
              </a:rPr>
              <a:t>?</a:t>
            </a:r>
            <a:endParaRPr kumimoji="0" lang="en-GB" sz="4000" b="1" i="0" u="none" strike="noStrike" kern="1200" cap="none" spc="0" normalizeH="0" baseline="0" noProof="0" dirty="0">
              <a:ln>
                <a:noFill/>
              </a:ln>
              <a:solidFill>
                <a:srgbClr val="230050"/>
              </a:solidFill>
              <a:effectLst/>
              <a:uLnTx/>
              <a:uFillTx/>
              <a:latin typeface="Abadi Extra Light" panose="020B0204020104020204" pitchFamily="34" charset="0"/>
              <a:ea typeface="+mn-ea"/>
              <a:cs typeface="Arial" charset="0"/>
            </a:endParaRPr>
          </a:p>
        </p:txBody>
      </p:sp>
    </p:spTree>
    <p:extLst>
      <p:ext uri="{BB962C8B-B14F-4D97-AF65-F5344CB8AC3E}">
        <p14:creationId xmlns:p14="http://schemas.microsoft.com/office/powerpoint/2010/main" val="655814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2752" y="2655928"/>
            <a:ext cx="6469087" cy="1814471"/>
          </a:xfrm>
        </p:spPr>
        <p:txBody>
          <a:bodyPr/>
          <a:lstStyle/>
          <a:p>
            <a:r>
              <a:rPr lang="en-GB" sz="4400" b="0" dirty="0">
                <a:solidFill>
                  <a:schemeClr val="bg1"/>
                </a:solidFill>
              </a:rPr>
              <a:t>The informal economy indicator framework</a:t>
            </a:r>
          </a:p>
        </p:txBody>
      </p:sp>
      <p:pic>
        <p:nvPicPr>
          <p:cNvPr id="10" name="Picture 9">
            <a:extLst>
              <a:ext uri="{FF2B5EF4-FFF2-40B4-BE49-F238E27FC236}">
                <a16:creationId xmlns:a16="http://schemas.microsoft.com/office/drawing/2014/main" id="{2545628F-F8E4-2AD9-F8E0-E1573D597FDC}"/>
              </a:ext>
            </a:extLst>
          </p:cNvPr>
          <p:cNvPicPr>
            <a:picLocks noChangeAspect="1"/>
          </p:cNvPicPr>
          <p:nvPr/>
        </p:nvPicPr>
        <p:blipFill>
          <a:blip r:embed="rId2">
            <a:alphaModFix amt="85000"/>
            <a:duotone>
              <a:schemeClr val="accent5">
                <a:shade val="45000"/>
                <a:satMod val="135000"/>
              </a:schemeClr>
              <a:prstClr val="white"/>
            </a:duotone>
            <a:extLst>
              <a:ext uri="{BEBA8EAE-BF5A-486C-A8C5-ECC9F3942E4B}">
                <a14:imgProps xmlns:a14="http://schemas.microsoft.com/office/drawing/2010/main">
                  <a14:imgLayer r:embed="rId3">
                    <a14:imgEffect>
                      <a14:artisticGlowEdges/>
                    </a14:imgEffect>
                  </a14:imgLayer>
                </a14:imgProps>
              </a:ext>
            </a:extLst>
          </a:blip>
          <a:stretch>
            <a:fillRect/>
          </a:stretch>
        </p:blipFill>
        <p:spPr>
          <a:xfrm>
            <a:off x="7101839" y="557650"/>
            <a:ext cx="4780548" cy="6058440"/>
          </a:xfrm>
          <a:prstGeom prst="rect">
            <a:avLst/>
          </a:prstGeom>
          <a:ln>
            <a:noFill/>
          </a:ln>
          <a:effectLst>
            <a:softEdge rad="112500"/>
          </a:effectLst>
        </p:spPr>
      </p:pic>
    </p:spTree>
    <p:extLst>
      <p:ext uri="{BB962C8B-B14F-4D97-AF65-F5344CB8AC3E}">
        <p14:creationId xmlns:p14="http://schemas.microsoft.com/office/powerpoint/2010/main" val="119406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a:spLocks noGrp="1"/>
          </p:cNvSpPr>
          <p:nvPr>
            <p:ph type="title"/>
          </p:nvPr>
        </p:nvSpPr>
        <p:spPr>
          <a:xfrm>
            <a:off x="2342346" y="314960"/>
            <a:ext cx="7742180" cy="479882"/>
          </a:xfrm>
        </p:spPr>
        <p:txBody>
          <a:bodyPr>
            <a:noAutofit/>
          </a:bodyPr>
          <a:lstStyle/>
          <a:p>
            <a:r>
              <a:rPr lang="fr-FR" sz="3600" b="0" dirty="0">
                <a:solidFill>
                  <a:schemeClr val="accent5">
                    <a:lumMod val="50000"/>
                  </a:schemeClr>
                </a:solidFill>
                <a:latin typeface="Calibri" panose="020F0502020204030204" pitchFamily="34" charset="0"/>
                <a:cs typeface="Calibri" panose="020F0502020204030204" pitchFamily="34" charset="0"/>
              </a:rPr>
              <a:t>Introduction</a:t>
            </a:r>
            <a:endParaRPr lang="en-GB" sz="3600" b="0" dirty="0">
              <a:solidFill>
                <a:schemeClr val="accent5">
                  <a:lumMod val="50000"/>
                </a:schemeClr>
              </a:solidFill>
              <a:latin typeface="Calibri" panose="020F0502020204030204" pitchFamily="34" charset="0"/>
              <a:cs typeface="Calibri" panose="020F0502020204030204" pitchFamily="34" charset="0"/>
            </a:endParaRPr>
          </a:p>
        </p:txBody>
      </p:sp>
      <p:sp>
        <p:nvSpPr>
          <p:cNvPr id="3" name="Flèche : droite 2">
            <a:extLst>
              <a:ext uri="{FF2B5EF4-FFF2-40B4-BE49-F238E27FC236}">
                <a16:creationId xmlns:a16="http://schemas.microsoft.com/office/drawing/2014/main" id="{A574817E-9299-68E5-D32C-1D71EC414100}"/>
              </a:ext>
            </a:extLst>
          </p:cNvPr>
          <p:cNvSpPr/>
          <p:nvPr/>
        </p:nvSpPr>
        <p:spPr>
          <a:xfrm>
            <a:off x="100693" y="0"/>
            <a:ext cx="1955375" cy="690880"/>
          </a:xfrm>
          <a:prstGeom prst="rightArrow">
            <a:avLst>
              <a:gd name="adj1" fmla="val 66062"/>
              <a:gd name="adj2" fmla="val 50000"/>
            </a:avLst>
          </a:prstGeom>
          <a:solidFill>
            <a:srgbClr val="0495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latin typeface="+mj-lt"/>
              </a:rPr>
              <a:t>Indicators</a:t>
            </a:r>
            <a:endParaRPr lang="fr-FR" b="1" dirty="0">
              <a:latin typeface="+mj-lt"/>
            </a:endParaRPr>
          </a:p>
        </p:txBody>
      </p:sp>
      <p:sp>
        <p:nvSpPr>
          <p:cNvPr id="2" name="Espace réservé du contenu 2">
            <a:extLst>
              <a:ext uri="{FF2B5EF4-FFF2-40B4-BE49-F238E27FC236}">
                <a16:creationId xmlns:a16="http://schemas.microsoft.com/office/drawing/2014/main" id="{860B027D-4F3A-5FD1-4AE1-4B1A2AE93B5D}"/>
              </a:ext>
            </a:extLst>
          </p:cNvPr>
          <p:cNvSpPr txBox="1">
            <a:spLocks/>
          </p:cNvSpPr>
          <p:nvPr/>
        </p:nvSpPr>
        <p:spPr>
          <a:xfrm>
            <a:off x="371284" y="1381793"/>
            <a:ext cx="11338115" cy="1646486"/>
          </a:xfrm>
          <a:prstGeom prst="rect">
            <a:avLst/>
          </a:prstGeom>
          <a:solidFill>
            <a:sysClr val="window" lastClr="FFFFFF"/>
          </a:solidFill>
          <a:ln w="6350">
            <a:noFill/>
          </a:ln>
        </p:spPr>
        <p:txBody>
          <a:bodyPr vert="horz" lIns="24383" tIns="24383" rIns="24383" bIns="24383"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tx2">
                    <a:lumMod val="85000"/>
                    <a:lumOff val="15000"/>
                  </a:schemeClr>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lumMod val="85000"/>
                    <a:lumOff val="15000"/>
                  </a:schemeClr>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2">
                    <a:lumMod val="85000"/>
                    <a:lumOff val="15000"/>
                  </a:schemeClr>
                </a:solidFill>
                <a:latin typeface="+mn-lt"/>
                <a:ea typeface="+mn-ea"/>
                <a:cs typeface="+mn-cs"/>
              </a:defRPr>
            </a:lvl3pPr>
            <a:lvl4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tabLst>
                <a:tab pos="180975" algn="l"/>
              </a:tabLst>
              <a:defRPr sz="1600" b="1" kern="1200">
                <a:solidFill>
                  <a:schemeClr val="accent2"/>
                </a:solidFill>
                <a:latin typeface="+mn-lt"/>
                <a:ea typeface="+mn-ea"/>
                <a:cs typeface="+mn-cs"/>
              </a:defRPr>
            </a:lvl4pPr>
            <a:lvl5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defRPr sz="1600" kern="1200">
                <a:solidFill>
                  <a:schemeClr val="tx2">
                    <a:lumMod val="95000"/>
                    <a:lumOff val="5000"/>
                  </a:schemeClr>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00" marR="0" lvl="2" indent="-252000" algn="l" defTabSz="914400" rtl="0" eaLnBrk="1" fontAlgn="auto" latinLnBrk="0" hangingPunct="1">
              <a:lnSpc>
                <a:spcPct val="100000"/>
              </a:lnSpc>
              <a:spcBef>
                <a:spcPts val="0"/>
              </a:spcBef>
              <a:spcAft>
                <a:spcPts val="0"/>
              </a:spcAft>
              <a:buClr>
                <a:srgbClr val="FF0000"/>
              </a:buClr>
              <a:buSzPct val="70000"/>
              <a:buFont typeface="Wingdings 3" panose="05040102010807070707" pitchFamily="18" charset="2"/>
              <a:buChar char=""/>
              <a:tabLst/>
              <a:defRPr/>
            </a:pP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Situation</a:t>
            </a:r>
          </a:p>
          <a:p>
            <a:pPr marL="253751" marR="0" lvl="5" indent="0" algn="l" defTabSz="914400" rtl="0" eaLnBrk="1" fontAlgn="auto" latinLnBrk="0" hangingPunct="1">
              <a:lnSpc>
                <a:spcPct val="100000"/>
              </a:lnSpc>
              <a:spcBef>
                <a:spcPts val="0"/>
              </a:spcBef>
              <a:spcAft>
                <a:spcPts val="0"/>
              </a:spcAft>
              <a:buClr>
                <a:srgbClr val="001E1D"/>
              </a:buClr>
              <a:buSzPct val="100000"/>
              <a:buFont typeface="Wingdings 3" panose="05040102010807070707" pitchFamily="18" charset="2"/>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 increasing number of countries in most regions collect data on informality, but still many countries:</a:t>
            </a:r>
          </a:p>
          <a:p>
            <a:pPr marL="596651" marR="0" lvl="5" indent="-342900" algn="l" defTabSz="914400" rtl="0" eaLnBrk="1" fontAlgn="auto" latinLnBrk="0" hangingPunct="1">
              <a:lnSpc>
                <a:spcPct val="100000"/>
              </a:lnSpc>
              <a:spcBef>
                <a:spcPts val="400"/>
              </a:spcBef>
              <a:spcAft>
                <a:spcPts val="0"/>
              </a:spcAft>
              <a:buClr>
                <a:srgbClr val="05D2D2">
                  <a:lumMod val="50000"/>
                </a:srgbClr>
              </a:buClr>
              <a:buSzPct val="100000"/>
              <a:buFont typeface="Wingdings 2" panose="05020102010507070707" pitchFamily="18" charset="2"/>
              <a:buChar char="Í"/>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have some uncertainty on what data/ indicators to produce and how to use them  </a:t>
            </a:r>
          </a:p>
          <a:p>
            <a:pPr marL="596651" marR="0" lvl="5" indent="-342900" algn="l" defTabSz="914400" rtl="0" eaLnBrk="1" fontAlgn="auto" latinLnBrk="0" hangingPunct="1">
              <a:lnSpc>
                <a:spcPct val="100000"/>
              </a:lnSpc>
              <a:spcBef>
                <a:spcPts val="400"/>
              </a:spcBef>
              <a:spcAft>
                <a:spcPts val="0"/>
              </a:spcAft>
              <a:buClr>
                <a:srgbClr val="05D2D2">
                  <a:lumMod val="50000"/>
                </a:srgbClr>
              </a:buClr>
              <a:buSzPct val="100000"/>
              <a:buFont typeface="Wingdings 2" panose="05020102010507070707" pitchFamily="18" charset="2"/>
              <a:buChar char="Í"/>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are not necessarily engaged (yet) into addressing the challenges and consequences of informality for workers and economic units and facilitating their transition to formality</a:t>
            </a:r>
          </a:p>
          <a:p>
            <a:pPr marL="0" marR="0" lvl="2" indent="0" algn="l" defTabSz="914400" rtl="0" eaLnBrk="1" fontAlgn="auto" latinLnBrk="0" hangingPunct="1">
              <a:lnSpc>
                <a:spcPct val="100000"/>
              </a:lnSpc>
              <a:spcBef>
                <a:spcPts val="0"/>
              </a:spcBef>
              <a:spcAft>
                <a:spcPts val="0"/>
              </a:spcAft>
              <a:buClr>
                <a:srgbClr val="026866"/>
              </a:buClr>
              <a:buSzPct val="100000"/>
              <a:buFont typeface="Wingdings 3" panose="05040102010807070707" pitchFamily="18" charset="2"/>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Espace réservé du contenu 2">
            <a:extLst>
              <a:ext uri="{FF2B5EF4-FFF2-40B4-BE49-F238E27FC236}">
                <a16:creationId xmlns:a16="http://schemas.microsoft.com/office/drawing/2014/main" id="{4C4B60CA-69CB-CD01-7DEE-63F50DF11D74}"/>
              </a:ext>
            </a:extLst>
          </p:cNvPr>
          <p:cNvSpPr txBox="1">
            <a:spLocks/>
          </p:cNvSpPr>
          <p:nvPr/>
        </p:nvSpPr>
        <p:spPr>
          <a:xfrm>
            <a:off x="371283" y="3028278"/>
            <a:ext cx="11338115" cy="2803809"/>
          </a:xfrm>
          <a:prstGeom prst="rect">
            <a:avLst/>
          </a:prstGeom>
          <a:solidFill>
            <a:sysClr val="window" lastClr="FFFFFF"/>
          </a:solidFill>
          <a:ln w="6350">
            <a:noFill/>
          </a:ln>
        </p:spPr>
        <p:txBody>
          <a:bodyPr vert="horz" lIns="24383" tIns="24383" rIns="24383" bIns="24383"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tx2">
                    <a:lumMod val="85000"/>
                    <a:lumOff val="15000"/>
                  </a:schemeClr>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lumMod val="85000"/>
                    <a:lumOff val="15000"/>
                  </a:schemeClr>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2">
                    <a:lumMod val="85000"/>
                    <a:lumOff val="15000"/>
                  </a:schemeClr>
                </a:solidFill>
                <a:latin typeface="+mn-lt"/>
                <a:ea typeface="+mn-ea"/>
                <a:cs typeface="+mn-cs"/>
              </a:defRPr>
            </a:lvl3pPr>
            <a:lvl4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tabLst>
                <a:tab pos="180975" algn="l"/>
              </a:tabLst>
              <a:defRPr sz="1600" b="1" kern="1200">
                <a:solidFill>
                  <a:schemeClr val="accent2"/>
                </a:solidFill>
                <a:latin typeface="+mn-lt"/>
                <a:ea typeface="+mn-ea"/>
                <a:cs typeface="+mn-cs"/>
              </a:defRPr>
            </a:lvl4pPr>
            <a:lvl5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defRPr sz="1600" kern="1200">
                <a:solidFill>
                  <a:schemeClr val="tx2">
                    <a:lumMod val="95000"/>
                    <a:lumOff val="5000"/>
                  </a:schemeClr>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00" marR="0" lvl="2" indent="-252000" algn="l" defTabSz="914400" rtl="0" eaLnBrk="1" fontAlgn="auto" latinLnBrk="0" hangingPunct="1">
              <a:lnSpc>
                <a:spcPct val="100000"/>
              </a:lnSpc>
              <a:spcBef>
                <a:spcPts val="0"/>
              </a:spcBef>
              <a:spcAft>
                <a:spcPts val="0"/>
              </a:spcAft>
              <a:buClr>
                <a:srgbClr val="FF0000"/>
              </a:buClr>
              <a:buSzPct val="70000"/>
              <a:buFont typeface="Wingdings 3" panose="05040102010807070707" pitchFamily="18" charset="2"/>
              <a:buChar char=""/>
              <a:tabLst/>
              <a:defRPr/>
            </a:pP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Taking into account national context, priorities and objectives, indicators on informality have two interlinked objectives</a:t>
            </a:r>
          </a:p>
          <a:p>
            <a:pPr marL="596651" marR="0" lvl="5" indent="-342900" algn="l" defTabSz="914400" rtl="0" eaLnBrk="1" fontAlgn="auto" latinLnBrk="0" hangingPunct="1">
              <a:lnSpc>
                <a:spcPct val="100000"/>
              </a:lnSpc>
              <a:spcBef>
                <a:spcPts val="600"/>
              </a:spcBef>
              <a:spcAft>
                <a:spcPts val="0"/>
              </a:spcAft>
              <a:buClr>
                <a:srgbClr val="05D2D2">
                  <a:lumMod val="50000"/>
                </a:srgbClr>
              </a:buClr>
              <a:buSzPct val="100000"/>
              <a:buFont typeface="Wingdings 2" panose="05020102010507070707" pitchFamily="18" charset="2"/>
              <a:buChar char="Í"/>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describe the situation of workers and economic units in the informal economy</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highlight the heterogeneity and diversity of needs, working conditions and levels of protection of workers, economic performance &amp; productivity of economic units and their contribution to the economy;</a:t>
            </a:r>
          </a:p>
          <a:p>
            <a:pPr marL="253751" marR="0" lvl="5" indent="0" algn="l" defTabSz="914400" rtl="0" eaLnBrk="1" fontAlgn="auto" latinLnBrk="0" hangingPunct="1">
              <a:lnSpc>
                <a:spcPct val="100000"/>
              </a:lnSpc>
              <a:spcBef>
                <a:spcPts val="600"/>
              </a:spcBef>
              <a:spcAft>
                <a:spcPts val="0"/>
              </a:spcAft>
              <a:buClr>
                <a:srgbClr val="05D2D2">
                  <a:lumMod val="50000"/>
                </a:srgbClr>
              </a:buClr>
              <a:buSzPct val="100000"/>
              <a:buFont typeface="Wingdings 3" panose="05040102010807070707" pitchFamily="18" charset="2"/>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going beyond the dichotomy formal/informal in order to …</a:t>
            </a:r>
          </a:p>
          <a:p>
            <a:pPr marL="596651" marR="0" lvl="5" indent="-342900" algn="l" defTabSz="914400" rtl="0" eaLnBrk="1" fontAlgn="auto" latinLnBrk="0" hangingPunct="1">
              <a:lnSpc>
                <a:spcPct val="100000"/>
              </a:lnSpc>
              <a:spcBef>
                <a:spcPts val="600"/>
              </a:spcBef>
              <a:spcAft>
                <a:spcPts val="0"/>
              </a:spcAft>
              <a:buClr>
                <a:srgbClr val="05D2D2">
                  <a:lumMod val="50000"/>
                </a:srgbClr>
              </a:buClr>
              <a:buSzPct val="100000"/>
              <a:buFont typeface="Wingdings 2" panose="05020102010507070707" pitchFamily="18" charset="2"/>
              <a:buChar char="Í"/>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support the development of national policies and interventions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taking into account the various stages, at the country level, in terms of understanding of the informal economy and political engagement in addressing the consequences of informality and facilitate transition to formality </a:t>
            </a:r>
          </a:p>
          <a:p>
            <a:pPr marL="0" marR="0" lvl="2" indent="0" algn="l" defTabSz="914400" rtl="0" eaLnBrk="1" fontAlgn="auto" latinLnBrk="0" hangingPunct="1">
              <a:lnSpc>
                <a:spcPct val="100000"/>
              </a:lnSpc>
              <a:spcBef>
                <a:spcPts val="0"/>
              </a:spcBef>
              <a:spcAft>
                <a:spcPts val="0"/>
              </a:spcAft>
              <a:buClr>
                <a:srgbClr val="026866"/>
              </a:buClr>
              <a:buSzPct val="100000"/>
              <a:buFont typeface="Wingdings 3" panose="05040102010807070707" pitchFamily="18" charset="2"/>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 name="Espace réservé du contenu 2">
            <a:extLst>
              <a:ext uri="{FF2B5EF4-FFF2-40B4-BE49-F238E27FC236}">
                <a16:creationId xmlns:a16="http://schemas.microsoft.com/office/drawing/2014/main" id="{A0F508BD-4544-0EAE-AEF4-37DA10B3C6FD}"/>
              </a:ext>
            </a:extLst>
          </p:cNvPr>
          <p:cNvSpPr txBox="1">
            <a:spLocks/>
          </p:cNvSpPr>
          <p:nvPr/>
        </p:nvSpPr>
        <p:spPr>
          <a:xfrm>
            <a:off x="371282" y="5958391"/>
            <a:ext cx="11338116" cy="840213"/>
          </a:xfrm>
          <a:prstGeom prst="rect">
            <a:avLst/>
          </a:prstGeom>
          <a:noFill/>
          <a:ln w="6350">
            <a:noFill/>
          </a:ln>
        </p:spPr>
        <p:txBody>
          <a:bodyPr vert="horz" lIns="24383" tIns="24383" rIns="24383" bIns="24383"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tx2">
                    <a:lumMod val="85000"/>
                    <a:lumOff val="15000"/>
                  </a:schemeClr>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lumMod val="85000"/>
                    <a:lumOff val="15000"/>
                  </a:schemeClr>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2">
                    <a:lumMod val="85000"/>
                    <a:lumOff val="15000"/>
                  </a:schemeClr>
                </a:solidFill>
                <a:latin typeface="+mn-lt"/>
                <a:ea typeface="+mn-ea"/>
                <a:cs typeface="+mn-cs"/>
              </a:defRPr>
            </a:lvl3pPr>
            <a:lvl4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tabLst>
                <a:tab pos="180975" algn="l"/>
              </a:tabLst>
              <a:defRPr sz="1600" b="1" kern="1200">
                <a:solidFill>
                  <a:schemeClr val="accent2"/>
                </a:solidFill>
                <a:latin typeface="+mn-lt"/>
                <a:ea typeface="+mn-ea"/>
                <a:cs typeface="+mn-cs"/>
              </a:defRPr>
            </a:lvl4pPr>
            <a:lvl5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defRPr sz="1600" kern="1200">
                <a:solidFill>
                  <a:schemeClr val="tx2">
                    <a:lumMod val="95000"/>
                    <a:lumOff val="5000"/>
                  </a:schemeClr>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00" marR="0" lvl="2" indent="-252000" algn="l" defTabSz="914400" rtl="0" eaLnBrk="1" fontAlgn="auto" latinLnBrk="0" hangingPunct="1">
              <a:lnSpc>
                <a:spcPct val="100000"/>
              </a:lnSpc>
              <a:spcBef>
                <a:spcPts val="0"/>
              </a:spcBef>
              <a:spcAft>
                <a:spcPts val="0"/>
              </a:spcAft>
              <a:buClr>
                <a:srgbClr val="FF0000"/>
              </a:buClr>
              <a:buSzPct val="70000"/>
              <a:buFont typeface="Wingdings 3" panose="05040102010807070707" pitchFamily="18" charset="2"/>
              <a:buChar char=""/>
              <a:tabLst/>
              <a:defRPr/>
            </a:pPr>
            <a:r>
              <a:rPr kumimoji="0" lang="en-GB"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Alignment between the statistical resolution concerning statistics on the informal economy and Recommendation 204</a:t>
            </a:r>
          </a:p>
          <a:p>
            <a:pPr marL="0" marR="0" lvl="2" indent="0" algn="l" defTabSz="914400" rtl="0" eaLnBrk="1" fontAlgn="auto" latinLnBrk="0" hangingPunct="1">
              <a:lnSpc>
                <a:spcPct val="100000"/>
              </a:lnSpc>
              <a:spcBef>
                <a:spcPts val="0"/>
              </a:spcBef>
              <a:spcAft>
                <a:spcPts val="0"/>
              </a:spcAft>
              <a:buClr>
                <a:srgbClr val="026866"/>
              </a:buClr>
              <a:buSzPct val="100000"/>
              <a:buFont typeface="Wingdings 3" panose="05040102010807070707" pitchFamily="18" charset="2"/>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1448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 22">
            <a:extLst>
              <a:ext uri="{FF2B5EF4-FFF2-40B4-BE49-F238E27FC236}">
                <a16:creationId xmlns:a16="http://schemas.microsoft.com/office/drawing/2014/main" id="{D322209B-3F4D-48CB-A933-52E4B1C3578F}"/>
              </a:ext>
            </a:extLst>
          </p:cNvPr>
          <p:cNvGrpSpPr/>
          <p:nvPr/>
        </p:nvGrpSpPr>
        <p:grpSpPr>
          <a:xfrm>
            <a:off x="8348383" y="649499"/>
            <a:ext cx="3772373" cy="6127942"/>
            <a:chOff x="-3889408" y="1142093"/>
            <a:chExt cx="5204408" cy="4910154"/>
          </a:xfrm>
        </p:grpSpPr>
        <p:sp>
          <p:nvSpPr>
            <p:cNvPr id="21" name="Espace réservé du contenu 2">
              <a:extLst>
                <a:ext uri="{FF2B5EF4-FFF2-40B4-BE49-F238E27FC236}">
                  <a16:creationId xmlns:a16="http://schemas.microsoft.com/office/drawing/2014/main" id="{4A38CDA7-B00B-468A-839F-D8A40B4241EB}"/>
                </a:ext>
              </a:extLst>
            </p:cNvPr>
            <p:cNvSpPr txBox="1">
              <a:spLocks/>
            </p:cNvSpPr>
            <p:nvPr/>
          </p:nvSpPr>
          <p:spPr>
            <a:xfrm>
              <a:off x="-3889408" y="1151523"/>
              <a:ext cx="5204408" cy="4900724"/>
            </a:xfrm>
            <a:prstGeom prst="rect">
              <a:avLst/>
            </a:prstGeom>
            <a:solidFill>
              <a:srgbClr val="78C5EC"/>
            </a:solidFill>
            <a:ln w="6350">
              <a:solidFill>
                <a:schemeClr val="bg1"/>
              </a:solidFill>
            </a:ln>
          </p:spPr>
          <p:txBody>
            <a:bodyPr vert="horz" lIns="24383" tIns="24383" rIns="24383" bIns="24383"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tx2">
                      <a:lumMod val="85000"/>
                      <a:lumOff val="15000"/>
                    </a:schemeClr>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lumMod val="85000"/>
                      <a:lumOff val="15000"/>
                    </a:schemeClr>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2">
                      <a:lumMod val="85000"/>
                      <a:lumOff val="15000"/>
                    </a:schemeClr>
                  </a:solidFill>
                  <a:latin typeface="+mn-lt"/>
                  <a:ea typeface="+mn-ea"/>
                  <a:cs typeface="+mn-cs"/>
                </a:defRPr>
              </a:lvl3pPr>
              <a:lvl4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tabLst>
                  <a:tab pos="180975" algn="l"/>
                </a:tabLst>
                <a:defRPr sz="1600" b="1" kern="1200">
                  <a:solidFill>
                    <a:schemeClr val="accent2"/>
                  </a:solidFill>
                  <a:latin typeface="+mn-lt"/>
                  <a:ea typeface="+mn-ea"/>
                  <a:cs typeface="+mn-cs"/>
                </a:defRPr>
              </a:lvl4pPr>
              <a:lvl5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defRPr sz="1600" kern="1200">
                  <a:solidFill>
                    <a:schemeClr val="tx2">
                      <a:lumMod val="95000"/>
                      <a:lumOff val="5000"/>
                    </a:schemeClr>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3750" marR="0" lvl="5" indent="0" algn="l" defTabSz="914400" rtl="0" eaLnBrk="1" fontAlgn="auto" latinLnBrk="0" hangingPunct="1">
                <a:lnSpc>
                  <a:spcPct val="100000"/>
                </a:lnSpc>
                <a:spcBef>
                  <a:spcPts val="0"/>
                </a:spcBef>
                <a:spcAft>
                  <a:spcPts val="0"/>
                </a:spcAft>
                <a:buClr>
                  <a:srgbClr val="001E1D"/>
                </a:buClr>
                <a:buSzPct val="100000"/>
                <a:buFont typeface="Wingdings 3" panose="05040102010807070707" pitchFamily="18" charset="2"/>
                <a:buNone/>
                <a:tabLst>
                  <a:tab pos="0" algn="l"/>
                </a:tabLst>
                <a:defRPr/>
              </a:pPr>
              <a:endParaRPr kumimoji="0" lang="en-GB" sz="121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447289" marR="0" lvl="5" indent="-193538" algn="l" defTabSz="914400" rtl="0" eaLnBrk="1" fontAlgn="auto" latinLnBrk="0" hangingPunct="1">
                <a:lnSpc>
                  <a:spcPct val="100000"/>
                </a:lnSpc>
                <a:spcBef>
                  <a:spcPts val="0"/>
                </a:spcBef>
                <a:spcAft>
                  <a:spcPts val="0"/>
                </a:spcAft>
                <a:buClr>
                  <a:srgbClr val="001E1D"/>
                </a:buClr>
                <a:buSzPct val="100000"/>
                <a:buFont typeface="Wingdings 2" panose="05020102010507070707" pitchFamily="18" charset="2"/>
                <a:buChar char=""/>
                <a:tabLst>
                  <a:tab pos="0" algn="l"/>
                </a:tabLst>
                <a:defRPr/>
              </a:pPr>
              <a:endParaRPr kumimoji="0" lang="en-GB" sz="121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53750" marR="0" lvl="5" indent="0" algn="l" defTabSz="914400" rtl="0" eaLnBrk="1" fontAlgn="auto" latinLnBrk="0" hangingPunct="1">
                <a:lnSpc>
                  <a:spcPct val="100000"/>
                </a:lnSpc>
                <a:spcBef>
                  <a:spcPts val="0"/>
                </a:spcBef>
                <a:spcAft>
                  <a:spcPts val="0"/>
                </a:spcAft>
                <a:buClr>
                  <a:srgbClr val="001E1D"/>
                </a:buClr>
                <a:buSzPct val="100000"/>
                <a:buFont typeface="Wingdings 3" panose="05040102010807070707" pitchFamily="18" charset="2"/>
                <a:buNone/>
                <a:tabLst>
                  <a:tab pos="0" algn="l"/>
                </a:tabLst>
                <a:defRPr/>
              </a:pPr>
              <a:endParaRPr kumimoji="0" lang="en-GB" sz="121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447289" marR="0" lvl="5" indent="-193538" algn="l" defTabSz="914400" rtl="0" eaLnBrk="1" fontAlgn="auto" latinLnBrk="0" hangingPunct="1">
                <a:lnSpc>
                  <a:spcPct val="100000"/>
                </a:lnSpc>
                <a:spcBef>
                  <a:spcPts val="0"/>
                </a:spcBef>
                <a:spcAft>
                  <a:spcPts val="0"/>
                </a:spcAft>
                <a:buClr>
                  <a:srgbClr val="001E1D"/>
                </a:buClr>
                <a:buSzPct val="100000"/>
                <a:buFont typeface="Wingdings 2" panose="05020102010507070707" pitchFamily="18" charset="2"/>
                <a:buChar char=""/>
                <a:tabLst>
                  <a:tab pos="0" algn="l"/>
                </a:tabLst>
                <a:defRPr/>
              </a:pPr>
              <a:endParaRPr kumimoji="0" lang="en-GB" sz="1219"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2" name="ZoneTexte 21">
              <a:extLst>
                <a:ext uri="{FF2B5EF4-FFF2-40B4-BE49-F238E27FC236}">
                  <a16:creationId xmlns:a16="http://schemas.microsoft.com/office/drawing/2014/main" id="{B5B0BEEC-A8B2-4C1A-91CD-3E5C2B2E35A5}"/>
                </a:ext>
              </a:extLst>
            </p:cNvPr>
            <p:cNvSpPr txBox="1"/>
            <p:nvPr/>
          </p:nvSpPr>
          <p:spPr>
            <a:xfrm>
              <a:off x="-3398093" y="1142093"/>
              <a:ext cx="4394653" cy="3412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67" b="1" i="0" u="none" strike="noStrike" kern="1200" cap="none" spc="0" normalizeH="0" baseline="0" noProof="0" dirty="0">
                  <a:ln>
                    <a:noFill/>
                  </a:ln>
                  <a:solidFill>
                    <a:srgbClr val="015351"/>
                  </a:solidFill>
                  <a:effectLst/>
                  <a:uLnTx/>
                  <a:uFillTx/>
                  <a:latin typeface="Calibri" panose="020F0502020204030204" pitchFamily="34" charset="0"/>
                  <a:ea typeface="+mn-ea"/>
                  <a:cs typeface="Calibri" panose="020F0502020204030204" pitchFamily="34" charset="0"/>
                </a:rPr>
                <a:t>Indicators</a:t>
              </a:r>
              <a:endParaRPr kumimoji="0" lang="en-GB" sz="2167" b="0" i="0" u="none" strike="noStrike" kern="1200" cap="none" spc="0" normalizeH="0" baseline="0" noProof="0" dirty="0">
                <a:ln>
                  <a:noFill/>
                </a:ln>
                <a:solidFill>
                  <a:srgbClr val="230050"/>
                </a:solidFill>
                <a:effectLst/>
                <a:uLnTx/>
                <a:uFillTx/>
                <a:latin typeface="Arial" panose="020B0604020202020204"/>
                <a:ea typeface="+mn-ea"/>
                <a:cs typeface="+mn-cs"/>
              </a:endParaRPr>
            </a:p>
          </p:txBody>
        </p:sp>
      </p:grpSp>
      <p:sp>
        <p:nvSpPr>
          <p:cNvPr id="8" name="Espace réservé du contenu 2">
            <a:extLst>
              <a:ext uri="{FF2B5EF4-FFF2-40B4-BE49-F238E27FC236}">
                <a16:creationId xmlns:a16="http://schemas.microsoft.com/office/drawing/2014/main" id="{ACD9B2F3-F39A-4EDA-A5D5-C79A11957C18}"/>
              </a:ext>
            </a:extLst>
          </p:cNvPr>
          <p:cNvSpPr txBox="1">
            <a:spLocks/>
          </p:cNvSpPr>
          <p:nvPr/>
        </p:nvSpPr>
        <p:spPr>
          <a:xfrm>
            <a:off x="8355262" y="1364211"/>
            <a:ext cx="3758614" cy="5245799"/>
          </a:xfrm>
          <a:prstGeom prst="rect">
            <a:avLst/>
          </a:prstGeom>
          <a:noFill/>
          <a:ln w="6350">
            <a:noFill/>
          </a:ln>
        </p:spPr>
        <p:txBody>
          <a:bodyPr vert="horz" lIns="24383" tIns="24383" rIns="24383" bIns="24383"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tx2">
                    <a:lumMod val="85000"/>
                    <a:lumOff val="15000"/>
                  </a:schemeClr>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lumMod val="85000"/>
                    <a:lumOff val="15000"/>
                  </a:schemeClr>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2">
                    <a:lumMod val="85000"/>
                    <a:lumOff val="15000"/>
                  </a:schemeClr>
                </a:solidFill>
                <a:latin typeface="+mn-lt"/>
                <a:ea typeface="+mn-ea"/>
                <a:cs typeface="+mn-cs"/>
              </a:defRPr>
            </a:lvl3pPr>
            <a:lvl4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tabLst>
                <a:tab pos="180975" algn="l"/>
              </a:tabLst>
              <a:defRPr sz="1600" b="1" kern="1200">
                <a:solidFill>
                  <a:schemeClr val="accent2"/>
                </a:solidFill>
                <a:latin typeface="+mn-lt"/>
                <a:ea typeface="+mn-ea"/>
                <a:cs typeface="+mn-cs"/>
              </a:defRPr>
            </a:lvl4pPr>
            <a:lvl5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defRPr sz="1600" kern="1200">
                <a:solidFill>
                  <a:schemeClr val="tx2">
                    <a:lumMod val="95000"/>
                    <a:lumOff val="5000"/>
                  </a:schemeClr>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44074" marR="0" lvl="4" indent="-187087" algn="l" defTabSz="914400" rtl="0" eaLnBrk="1" fontAlgn="auto" latinLnBrk="0" hangingPunct="1">
              <a:lnSpc>
                <a:spcPct val="100000"/>
              </a:lnSpc>
              <a:spcBef>
                <a:spcPts val="600"/>
              </a:spcBef>
              <a:spcAft>
                <a:spcPts val="68"/>
              </a:spcAft>
              <a:buClr>
                <a:srgbClr val="001E1D"/>
              </a:buClr>
              <a:buSzPct val="100000"/>
              <a:buFont typeface="Wingdings 2" panose="05020102010507070707" pitchFamily="18" charset="2"/>
              <a:buChar char=""/>
              <a:tabLst>
                <a:tab pos="244074" algn="l"/>
              </a:tabLst>
              <a:defRPr/>
            </a:pPr>
            <a:r>
              <a:rPr kumimoji="0" lang="en-GB" sz="17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Organized into “</a:t>
            </a:r>
            <a:r>
              <a:rPr kumimoji="0" lang="en-GB" sz="1700"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broad questions or dimensions” </a:t>
            </a:r>
            <a:r>
              <a:rPr kumimoji="0" lang="en-GB" sz="17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units of reference that refer</a:t>
            </a:r>
            <a:r>
              <a:rPr kumimoji="0" lang="en-GB" sz="1700"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to the main</a:t>
            </a:r>
            <a:r>
              <a:rPr kumimoji="0" lang="en-GB" sz="17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components of the informal economy (informality of jobs and work activities, of economic units and of “productive activities” (informal production</a:t>
            </a:r>
            <a:r>
              <a:rPr kumimoji="0" lang="en-GB" sz="1700"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and </a:t>
            </a:r>
            <a:r>
              <a:rPr kumimoji="0" lang="en-GB" sz="17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contribution to GDP)</a:t>
            </a:r>
          </a:p>
          <a:p>
            <a:pPr marL="244074" marR="0" lvl="4" indent="-187087" algn="l" defTabSz="914400" rtl="0" eaLnBrk="1" fontAlgn="auto" latinLnBrk="0" hangingPunct="1">
              <a:lnSpc>
                <a:spcPct val="100000"/>
              </a:lnSpc>
              <a:spcBef>
                <a:spcPts val="600"/>
              </a:spcBef>
              <a:spcAft>
                <a:spcPts val="68"/>
              </a:spcAft>
              <a:buClr>
                <a:srgbClr val="001E1D"/>
              </a:buClr>
              <a:buSzPct val="100000"/>
              <a:buFont typeface="Wingdings 2" panose="05020102010507070707" pitchFamily="18" charset="2"/>
              <a:buChar char=""/>
              <a:tabLst>
                <a:tab pos="244074" algn="l"/>
              </a:tabLst>
              <a:defRPr/>
            </a:pP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Categorized into </a:t>
            </a:r>
            <a:r>
              <a:rPr kumimoji="0" lang="en-GB" sz="17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headlines</a:t>
            </a: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17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main</a:t>
            </a: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a:t>
            </a:r>
            <a:r>
              <a:rPr kumimoji="0" lang="en-GB" sz="17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additional</a:t>
            </a: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indicators</a:t>
            </a:r>
          </a:p>
          <a:p>
            <a:pPr marL="244074" marR="0" lvl="4" indent="-187087" algn="l" defTabSz="914400" rtl="0" eaLnBrk="1" fontAlgn="auto" latinLnBrk="0" hangingPunct="1">
              <a:lnSpc>
                <a:spcPct val="100000"/>
              </a:lnSpc>
              <a:spcBef>
                <a:spcPts val="600"/>
              </a:spcBef>
              <a:spcAft>
                <a:spcPts val="68"/>
              </a:spcAft>
              <a:buClr>
                <a:srgbClr val="001E1D"/>
              </a:buClr>
              <a:buSzPct val="100000"/>
              <a:buFont typeface="Wingdings 2" panose="05020102010507070707" pitchFamily="18" charset="2"/>
              <a:buChar char=""/>
              <a:tabLst>
                <a:tab pos="244074" algn="l"/>
              </a:tabLst>
              <a:defRPr/>
            </a:pP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Link indicators to key questions to (a) understand/describe and (b) support the development and implementation of policies</a:t>
            </a:r>
          </a:p>
          <a:p>
            <a:pPr marL="244074" marR="0" lvl="4" indent="-187087" algn="l" defTabSz="914400" rtl="0" eaLnBrk="1" fontAlgn="auto" latinLnBrk="0" hangingPunct="1">
              <a:lnSpc>
                <a:spcPct val="100000"/>
              </a:lnSpc>
              <a:spcBef>
                <a:spcPts val="600"/>
              </a:spcBef>
              <a:spcAft>
                <a:spcPts val="68"/>
              </a:spcAft>
              <a:buClr>
                <a:srgbClr val="001E1D"/>
              </a:buClr>
              <a:buSzPct val="100000"/>
              <a:buFont typeface="Wingdings 2" panose="05020102010507070707" pitchFamily="18" charset="2"/>
              <a:buChar char=""/>
              <a:tabLst>
                <a:tab pos="244074" algn="l"/>
              </a:tabLst>
              <a:defRPr/>
            </a:pPr>
            <a:r>
              <a:rPr kumimoji="0" lang="en-GB" sz="17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Dynamic</a:t>
            </a: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initial structure and set of indicators to be expanded beyond 2023 (online tools + extracts)</a:t>
            </a:r>
          </a:p>
        </p:txBody>
      </p:sp>
      <p:grpSp>
        <p:nvGrpSpPr>
          <p:cNvPr id="6" name="Groupe 5">
            <a:extLst>
              <a:ext uri="{FF2B5EF4-FFF2-40B4-BE49-F238E27FC236}">
                <a16:creationId xmlns:a16="http://schemas.microsoft.com/office/drawing/2014/main" id="{CB7D023E-F1FE-31A4-213F-D473C2B7E1A1}"/>
              </a:ext>
            </a:extLst>
          </p:cNvPr>
          <p:cNvGrpSpPr/>
          <p:nvPr/>
        </p:nvGrpSpPr>
        <p:grpSpPr>
          <a:xfrm>
            <a:off x="64168" y="624190"/>
            <a:ext cx="2207672" cy="6153252"/>
            <a:chOff x="310040" y="1790082"/>
            <a:chExt cx="5785960" cy="4900723"/>
          </a:xfrm>
        </p:grpSpPr>
        <p:sp>
          <p:nvSpPr>
            <p:cNvPr id="7" name="Espace réservé du contenu 2">
              <a:extLst>
                <a:ext uri="{FF2B5EF4-FFF2-40B4-BE49-F238E27FC236}">
                  <a16:creationId xmlns:a16="http://schemas.microsoft.com/office/drawing/2014/main" id="{C94DFB24-2854-9573-5E35-2AF830220460}"/>
                </a:ext>
              </a:extLst>
            </p:cNvPr>
            <p:cNvSpPr txBox="1">
              <a:spLocks/>
            </p:cNvSpPr>
            <p:nvPr/>
          </p:nvSpPr>
          <p:spPr>
            <a:xfrm>
              <a:off x="346160" y="1790082"/>
              <a:ext cx="5749840" cy="4900723"/>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286000" marR="0" lvl="5" indent="0" algn="l" defTabSz="914400" rtl="0" eaLnBrk="1" fontAlgn="auto" latinLnBrk="0" hangingPunct="1">
                <a:lnSpc>
                  <a:spcPct val="100000"/>
                </a:lnSpc>
                <a:spcBef>
                  <a:spcPts val="0"/>
                </a:spcBef>
                <a:spcAft>
                  <a:spcPts val="0"/>
                </a:spcAft>
                <a:buClrTx/>
                <a:buSzTx/>
                <a:buFontTx/>
                <a:buNone/>
                <a:tabLst/>
                <a:defRPr/>
              </a:pPr>
              <a:endParaRPr kumimoji="0" lang="en-GB" sz="1219"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ZoneTexte 10">
              <a:extLst>
                <a:ext uri="{FF2B5EF4-FFF2-40B4-BE49-F238E27FC236}">
                  <a16:creationId xmlns:a16="http://schemas.microsoft.com/office/drawing/2014/main" id="{E1FA97C8-23A1-3194-BD51-4C7B810C46EE}"/>
                </a:ext>
              </a:extLst>
            </p:cNvPr>
            <p:cNvSpPr txBox="1"/>
            <p:nvPr/>
          </p:nvSpPr>
          <p:spPr>
            <a:xfrm>
              <a:off x="310040" y="1870557"/>
              <a:ext cx="5673090" cy="475340"/>
            </a:xfrm>
            <a:prstGeom prst="rect">
              <a:avLst/>
            </a:prstGeom>
            <a:noFill/>
          </p:spPr>
          <p:txBody>
            <a:bodyPr wrap="square">
              <a:spAutoFit/>
            </a:bodyPr>
            <a:lstStyle/>
            <a:p>
              <a:pPr marL="183861" marR="0" lvl="3" indent="0" algn="ctr" defTabSz="914400" rtl="0" eaLnBrk="1" fontAlgn="auto" latinLnBrk="0" hangingPunct="1">
                <a:lnSpc>
                  <a:spcPct val="100000"/>
                </a:lnSpc>
                <a:spcBef>
                  <a:spcPts val="813"/>
                </a:spcBef>
                <a:spcAft>
                  <a:spcPts val="0"/>
                </a:spcAft>
                <a:buClr>
                  <a:srgbClr val="026866"/>
                </a:buClr>
                <a:buSzPct val="100000"/>
                <a:buFontTx/>
                <a:buNone/>
                <a:tabLst/>
                <a:defRPr/>
              </a:pPr>
              <a:r>
                <a:rPr kumimoji="0" lang="en-GB" sz="2167" b="1" i="0" u="none" strike="noStrike" kern="1200" cap="none" spc="0" normalizeH="0" baseline="0" noProof="0" dirty="0">
                  <a:ln>
                    <a:noFill/>
                  </a:ln>
                  <a:solidFill>
                    <a:srgbClr val="015351"/>
                  </a:solidFill>
                  <a:effectLst/>
                  <a:uLnTx/>
                  <a:uFillTx/>
                  <a:latin typeface="Calibri" panose="020F0502020204030204" pitchFamily="34" charset="0"/>
                  <a:ea typeface="+mn-ea"/>
                  <a:cs typeface="Calibri" panose="020F0502020204030204" pitchFamily="34" charset="0"/>
                </a:rPr>
                <a:t>Objectives</a:t>
              </a:r>
            </a:p>
          </p:txBody>
        </p:sp>
      </p:grpSp>
      <p:sp>
        <p:nvSpPr>
          <p:cNvPr id="15" name="ZoneTexte 14">
            <a:extLst>
              <a:ext uri="{FF2B5EF4-FFF2-40B4-BE49-F238E27FC236}">
                <a16:creationId xmlns:a16="http://schemas.microsoft.com/office/drawing/2014/main" id="{4E1795D1-09BD-CF8D-ACD4-564B5053F8A1}"/>
              </a:ext>
            </a:extLst>
          </p:cNvPr>
          <p:cNvSpPr txBox="1"/>
          <p:nvPr/>
        </p:nvSpPr>
        <p:spPr>
          <a:xfrm>
            <a:off x="175019" y="4044386"/>
            <a:ext cx="2008641" cy="2708434"/>
          </a:xfrm>
          <a:prstGeom prst="rect">
            <a:avLst/>
          </a:prstGeom>
          <a:noFill/>
        </p:spPr>
        <p:txBody>
          <a:bodyPr wrap="square">
            <a:spAutoFit/>
          </a:bodyPr>
          <a:lstStyle/>
          <a:p>
            <a:pPr marL="0" marR="0" lvl="2" indent="0" algn="l" defTabSz="914400" rtl="0" eaLnBrk="1" fontAlgn="auto" latinLnBrk="0" hangingPunct="1">
              <a:lnSpc>
                <a:spcPct val="100000"/>
              </a:lnSpc>
              <a:spcBef>
                <a:spcPts val="813"/>
              </a:spcBef>
              <a:spcAft>
                <a:spcPts val="0"/>
              </a:spcAft>
              <a:buClr>
                <a:srgbClr val="026866"/>
              </a:buClr>
              <a:buSzPct val="100000"/>
              <a:buFontTx/>
              <a:buNone/>
              <a:tabLst/>
              <a:defRPr/>
            </a:pPr>
            <a:r>
              <a:rPr kumimoji="0" lang="en-GB" sz="1700" b="1" i="0" u="none" strike="noStrike" kern="1200" cap="none" spc="0" normalizeH="0" baseline="0" noProof="0" dirty="0">
                <a:ln>
                  <a:noFill/>
                </a:ln>
                <a:solidFill>
                  <a:srgbClr val="015351"/>
                </a:solidFill>
                <a:effectLst/>
                <a:uLnTx/>
                <a:uFillTx/>
                <a:latin typeface="Calibri" panose="020F0502020204030204" pitchFamily="34" charset="0"/>
                <a:ea typeface="+mn-ea"/>
                <a:cs typeface="Calibri" panose="020F0502020204030204" pitchFamily="34" charset="0"/>
              </a:rPr>
              <a:t>2. S</a:t>
            </a:r>
            <a:r>
              <a:rPr kumimoji="0" lang="en-GB" sz="1700" b="1" i="0" u="none" strike="noStrike" kern="1200" cap="none" spc="0" normalizeH="0" baseline="0" noProof="0" dirty="0" err="1">
                <a:ln>
                  <a:noFill/>
                </a:ln>
                <a:solidFill>
                  <a:srgbClr val="015351"/>
                </a:solidFill>
                <a:effectLst/>
                <a:uLnTx/>
                <a:uFillTx/>
                <a:latin typeface="Calibri" panose="020F0502020204030204" pitchFamily="34" charset="0"/>
                <a:ea typeface="+mn-ea"/>
                <a:cs typeface="Calibri" panose="020F0502020204030204" pitchFamily="34" charset="0"/>
              </a:rPr>
              <a:t>upport</a:t>
            </a:r>
            <a:r>
              <a:rPr kumimoji="0" lang="en-GB" sz="1700" b="1" i="0" u="none" strike="noStrike" kern="1200" cap="none" spc="0" normalizeH="0" baseline="0" noProof="0" dirty="0">
                <a:ln>
                  <a:noFill/>
                </a:ln>
                <a:solidFill>
                  <a:srgbClr val="015351"/>
                </a:solidFill>
                <a:effectLst/>
                <a:uLnTx/>
                <a:uFillTx/>
                <a:latin typeface="Calibri" panose="020F0502020204030204" pitchFamily="34" charset="0"/>
                <a:ea typeface="+mn-ea"/>
                <a:cs typeface="Calibri" panose="020F0502020204030204" pitchFamily="34" charset="0"/>
              </a:rPr>
              <a:t> the development and implementation of policies</a:t>
            </a:r>
            <a:r>
              <a:rPr kumimoji="0" lang="en-GB" sz="1700" b="0" i="0" u="none" strike="noStrike" kern="1200" cap="none" spc="0" normalizeH="0" baseline="0" noProof="0" dirty="0">
                <a:ln>
                  <a:noFill/>
                </a:ln>
                <a:solidFill>
                  <a:srgbClr val="015351"/>
                </a:solidFill>
                <a:effectLst/>
                <a:uLnTx/>
                <a:uFillTx/>
                <a:latin typeface="Calibri" panose="020F0502020204030204" pitchFamily="34" charset="0"/>
                <a:ea typeface="+mn-ea"/>
                <a:cs typeface="Calibri" panose="020F0502020204030204" pitchFamily="34" charset="0"/>
              </a:rPr>
              <a:t> to address the challenges associated to informality and facilitate the transition to formality</a:t>
            </a:r>
          </a:p>
        </p:txBody>
      </p:sp>
      <p:sp>
        <p:nvSpPr>
          <p:cNvPr id="25" name="ZoneTexte 24">
            <a:extLst>
              <a:ext uri="{FF2B5EF4-FFF2-40B4-BE49-F238E27FC236}">
                <a16:creationId xmlns:a16="http://schemas.microsoft.com/office/drawing/2014/main" id="{FFFBBAB5-008E-57C2-394C-54749BE87D7F}"/>
              </a:ext>
            </a:extLst>
          </p:cNvPr>
          <p:cNvSpPr txBox="1"/>
          <p:nvPr/>
        </p:nvSpPr>
        <p:spPr>
          <a:xfrm>
            <a:off x="220133" y="1714808"/>
            <a:ext cx="2008641" cy="2185214"/>
          </a:xfrm>
          <a:prstGeom prst="rect">
            <a:avLst/>
          </a:prstGeom>
          <a:noFill/>
        </p:spPr>
        <p:txBody>
          <a:bodyPr wrap="square">
            <a:spAutoFit/>
          </a:bodyPr>
          <a:lstStyle/>
          <a:p>
            <a:pPr marL="0" marR="0" lvl="2" indent="-125800" algn="l" defTabSz="914400" rtl="0" eaLnBrk="1" fontAlgn="auto" latinLnBrk="0" hangingPunct="1">
              <a:lnSpc>
                <a:spcPct val="100000"/>
              </a:lnSpc>
              <a:spcBef>
                <a:spcPts val="813"/>
              </a:spcBef>
              <a:spcAft>
                <a:spcPts val="0"/>
              </a:spcAft>
              <a:buClr>
                <a:srgbClr val="026866"/>
              </a:buClr>
              <a:buSzPct val="100000"/>
              <a:buFontTx/>
              <a:buNone/>
              <a:tabLst/>
              <a:defRPr/>
            </a:pPr>
            <a:r>
              <a:rPr kumimoji="0" lang="en-GB" sz="1700" b="1" i="0" u="none" strike="noStrike" kern="1200" cap="none" spc="0" normalizeH="0" baseline="0" noProof="0" dirty="0">
                <a:ln>
                  <a:noFill/>
                </a:ln>
                <a:solidFill>
                  <a:srgbClr val="015351"/>
                </a:solidFill>
                <a:effectLst/>
                <a:uLnTx/>
                <a:uFillTx/>
                <a:latin typeface="Calibri" panose="020F0502020204030204" pitchFamily="34" charset="0"/>
                <a:ea typeface="+mn-ea"/>
                <a:cs typeface="Calibri" panose="020F0502020204030204" pitchFamily="34" charset="0"/>
              </a:rPr>
              <a:t>1. Describe the informal economy </a:t>
            </a:r>
            <a:r>
              <a:rPr kumimoji="0" lang="en-GB" sz="1700" b="0" i="0" u="none" strike="noStrike" kern="1200" cap="none" spc="0" normalizeH="0" baseline="0" noProof="0" dirty="0">
                <a:ln>
                  <a:noFill/>
                </a:ln>
                <a:solidFill>
                  <a:srgbClr val="015351"/>
                </a:solidFill>
                <a:effectLst/>
                <a:uLnTx/>
                <a:uFillTx/>
                <a:latin typeface="Calibri" panose="020F0502020204030204" pitchFamily="34" charset="0"/>
                <a:ea typeface="+mn-ea"/>
                <a:cs typeface="Calibri" panose="020F0502020204030204" pitchFamily="34" charset="0"/>
              </a:rPr>
              <a:t>and build a shared understanding of the situation (size, characteristics, causes and consequences)</a:t>
            </a:r>
          </a:p>
        </p:txBody>
      </p:sp>
      <p:grpSp>
        <p:nvGrpSpPr>
          <p:cNvPr id="28" name="Groupe 27">
            <a:extLst>
              <a:ext uri="{FF2B5EF4-FFF2-40B4-BE49-F238E27FC236}">
                <a16:creationId xmlns:a16="http://schemas.microsoft.com/office/drawing/2014/main" id="{7735F6F3-99D1-2B55-9215-97F3A350AD50}"/>
              </a:ext>
            </a:extLst>
          </p:cNvPr>
          <p:cNvGrpSpPr/>
          <p:nvPr/>
        </p:nvGrpSpPr>
        <p:grpSpPr>
          <a:xfrm>
            <a:off x="2325843" y="655383"/>
            <a:ext cx="5954609" cy="6127942"/>
            <a:chOff x="346160" y="1790082"/>
            <a:chExt cx="5749840" cy="4900723"/>
          </a:xfrm>
          <a:solidFill>
            <a:schemeClr val="accent1">
              <a:lumMod val="20000"/>
              <a:lumOff val="80000"/>
            </a:schemeClr>
          </a:solidFill>
        </p:grpSpPr>
        <p:sp>
          <p:nvSpPr>
            <p:cNvPr id="29" name="Espace réservé du contenu 2">
              <a:extLst>
                <a:ext uri="{FF2B5EF4-FFF2-40B4-BE49-F238E27FC236}">
                  <a16:creationId xmlns:a16="http://schemas.microsoft.com/office/drawing/2014/main" id="{E36536D4-3BDD-D9FD-75B7-6EF895322B13}"/>
                </a:ext>
              </a:extLst>
            </p:cNvPr>
            <p:cNvSpPr txBox="1">
              <a:spLocks/>
            </p:cNvSpPr>
            <p:nvPr/>
          </p:nvSpPr>
          <p:spPr>
            <a:xfrm>
              <a:off x="346160" y="1790082"/>
              <a:ext cx="5749840" cy="4900723"/>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286000" marR="0" lvl="5" indent="0" algn="l" defTabSz="914400" rtl="0" eaLnBrk="1" fontAlgn="auto" latinLnBrk="0" hangingPunct="1">
                <a:lnSpc>
                  <a:spcPct val="100000"/>
                </a:lnSpc>
                <a:spcBef>
                  <a:spcPts val="0"/>
                </a:spcBef>
                <a:spcAft>
                  <a:spcPts val="0"/>
                </a:spcAft>
                <a:buClrTx/>
                <a:buSzTx/>
                <a:buFontTx/>
                <a:buNone/>
                <a:tabLst/>
                <a:defRPr/>
              </a:pPr>
              <a:endParaRPr kumimoji="0" lang="en-GB" sz="1219"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ZoneTexte 29">
              <a:extLst>
                <a:ext uri="{FF2B5EF4-FFF2-40B4-BE49-F238E27FC236}">
                  <a16:creationId xmlns:a16="http://schemas.microsoft.com/office/drawing/2014/main" id="{5FC04F7F-FF71-07CE-E756-CA261A0A50C7}"/>
                </a:ext>
              </a:extLst>
            </p:cNvPr>
            <p:cNvSpPr txBox="1"/>
            <p:nvPr/>
          </p:nvSpPr>
          <p:spPr>
            <a:xfrm>
              <a:off x="794728" y="1870557"/>
              <a:ext cx="4861909" cy="340544"/>
            </a:xfrm>
            <a:prstGeom prst="rect">
              <a:avLst/>
            </a:prstGeom>
            <a:solidFill>
              <a:schemeClr val="bg1">
                <a:lumMod val="95000"/>
              </a:schemeClr>
            </a:solidFill>
          </p:spPr>
          <p:txBody>
            <a:bodyPr wrap="square">
              <a:spAutoFit/>
            </a:bodyPr>
            <a:lstStyle/>
            <a:p>
              <a:pPr marL="183861" marR="0" lvl="3" indent="0" algn="ctr" defTabSz="914400" rtl="0" eaLnBrk="1" fontAlgn="auto" latinLnBrk="0" hangingPunct="1">
                <a:lnSpc>
                  <a:spcPct val="100000"/>
                </a:lnSpc>
                <a:spcBef>
                  <a:spcPts val="813"/>
                </a:spcBef>
                <a:spcAft>
                  <a:spcPts val="0"/>
                </a:spcAft>
                <a:buClr>
                  <a:srgbClr val="026866"/>
                </a:buClr>
                <a:buSzPct val="100000"/>
                <a:buFontTx/>
                <a:buNone/>
                <a:tabLst/>
                <a:defRPr/>
              </a:pPr>
              <a:r>
                <a:rPr kumimoji="0" lang="en-GB" sz="2167" b="1" i="0" u="none" strike="noStrike" kern="1200" cap="none" spc="0" normalizeH="0" baseline="0" noProof="0" dirty="0">
                  <a:ln>
                    <a:noFill/>
                  </a:ln>
                  <a:solidFill>
                    <a:srgbClr val="015351"/>
                  </a:solidFill>
                  <a:effectLst/>
                  <a:uLnTx/>
                  <a:uFillTx/>
                  <a:latin typeface="Calibri" panose="020F0502020204030204" pitchFamily="34" charset="0"/>
                  <a:ea typeface="+mn-ea"/>
                  <a:cs typeface="Calibri" panose="020F0502020204030204" pitchFamily="34" charset="0"/>
                </a:rPr>
                <a:t>Examples </a:t>
              </a:r>
              <a:r>
                <a:rPr lang="en-GB" sz="2167" b="1" dirty="0">
                  <a:solidFill>
                    <a:srgbClr val="015351"/>
                  </a:solidFill>
                  <a:latin typeface="Calibri" panose="020F0502020204030204" pitchFamily="34" charset="0"/>
                  <a:cs typeface="Calibri" panose="020F0502020204030204" pitchFamily="34" charset="0"/>
                </a:rPr>
                <a:t>of </a:t>
              </a:r>
              <a:r>
                <a:rPr lang="en-GB" sz="2167" b="1" dirty="0" err="1">
                  <a:solidFill>
                    <a:srgbClr val="015351"/>
                  </a:solidFill>
                  <a:latin typeface="Calibri" panose="020F0502020204030204" pitchFamily="34" charset="0"/>
                  <a:cs typeface="Calibri" panose="020F0502020204030204" pitchFamily="34" charset="0"/>
                </a:rPr>
                <a:t>qu</a:t>
              </a:r>
              <a:r>
                <a:rPr kumimoji="0" lang="en-GB" sz="2167" b="1" i="0" u="none" strike="noStrike" kern="1200" cap="none" spc="0" normalizeH="0" baseline="0" noProof="0" dirty="0" err="1">
                  <a:ln>
                    <a:noFill/>
                  </a:ln>
                  <a:solidFill>
                    <a:srgbClr val="015351"/>
                  </a:solidFill>
                  <a:effectLst/>
                  <a:uLnTx/>
                  <a:uFillTx/>
                  <a:latin typeface="Calibri" panose="020F0502020204030204" pitchFamily="34" charset="0"/>
                  <a:ea typeface="+mn-ea"/>
                  <a:cs typeface="Calibri" panose="020F0502020204030204" pitchFamily="34" charset="0"/>
                </a:rPr>
                <a:t>estions</a:t>
              </a:r>
              <a:endParaRPr kumimoji="0" lang="en-GB" sz="2167" b="1" i="0" u="none" strike="noStrike" kern="1200" cap="none" spc="0" normalizeH="0" baseline="0" noProof="0" dirty="0">
                <a:ln>
                  <a:noFill/>
                </a:ln>
                <a:solidFill>
                  <a:srgbClr val="015351"/>
                </a:solidFill>
                <a:effectLst/>
                <a:uLnTx/>
                <a:uFillTx/>
                <a:latin typeface="Calibri" panose="020F0502020204030204" pitchFamily="34" charset="0"/>
                <a:ea typeface="+mn-ea"/>
                <a:cs typeface="Calibri" panose="020F0502020204030204" pitchFamily="34" charset="0"/>
              </a:endParaRPr>
            </a:p>
          </p:txBody>
        </p:sp>
      </p:grpSp>
      <p:sp>
        <p:nvSpPr>
          <p:cNvPr id="32" name="ZoneTexte 31">
            <a:extLst>
              <a:ext uri="{FF2B5EF4-FFF2-40B4-BE49-F238E27FC236}">
                <a16:creationId xmlns:a16="http://schemas.microsoft.com/office/drawing/2014/main" id="{6325F8C4-D17C-C424-59C2-338CB378CD15}"/>
              </a:ext>
            </a:extLst>
          </p:cNvPr>
          <p:cNvSpPr txBox="1"/>
          <p:nvPr/>
        </p:nvSpPr>
        <p:spPr>
          <a:xfrm>
            <a:off x="2370957" y="1294595"/>
            <a:ext cx="5883966" cy="4801314"/>
          </a:xfrm>
          <a:prstGeom prst="rect">
            <a:avLst/>
          </a:prstGeom>
          <a:noFill/>
        </p:spPr>
        <p:txBody>
          <a:bodyPr wrap="square">
            <a:spAutoFit/>
          </a:bodyPr>
          <a:lstStyle/>
          <a:p>
            <a:pPr marL="399887" marR="0" lvl="4" indent="-342900" algn="l" defTabSz="914400" rtl="0" eaLnBrk="1" fontAlgn="auto" latinLnBrk="0" hangingPunct="1">
              <a:lnSpc>
                <a:spcPct val="100000"/>
              </a:lnSpc>
              <a:spcBef>
                <a:spcPts val="0"/>
              </a:spcBef>
              <a:spcAft>
                <a:spcPts val="0"/>
              </a:spcAft>
              <a:buClr>
                <a:srgbClr val="FF0000"/>
              </a:buClr>
              <a:buSzPct val="100000"/>
              <a:buFont typeface="Wingdings 2" panose="05020102010507070707" pitchFamily="18" charset="2"/>
              <a:buChar char="Í"/>
              <a:tabLst>
                <a:tab pos="244074"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 is the extent of informality? What about trends towards formalization or informalization?</a:t>
            </a:r>
          </a:p>
          <a:p>
            <a:pPr marL="399887" marR="0" lvl="4" indent="-342900" algn="l" defTabSz="914400" rtl="0" eaLnBrk="1" fontAlgn="auto" latinLnBrk="0" hangingPunct="1">
              <a:lnSpc>
                <a:spcPct val="100000"/>
              </a:lnSpc>
              <a:spcBef>
                <a:spcPts val="0"/>
              </a:spcBef>
              <a:spcAft>
                <a:spcPts val="0"/>
              </a:spcAft>
              <a:buClr>
                <a:srgbClr val="FF0000"/>
              </a:buClr>
              <a:buSzPct val="100000"/>
              <a:buFont typeface="Wingdings 2" panose="05020102010507070707" pitchFamily="18" charset="2"/>
              <a:buChar char="Í"/>
              <a:tabLst>
                <a:tab pos="244074"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Which workers and economic units are most represented in the informal economy?</a:t>
            </a:r>
          </a:p>
          <a:p>
            <a:pPr marL="399887" marR="0" lvl="4" indent="-342900" algn="l" defTabSz="914400" rtl="0" eaLnBrk="1" fontAlgn="auto" latinLnBrk="0" hangingPunct="1">
              <a:lnSpc>
                <a:spcPct val="100000"/>
              </a:lnSpc>
              <a:spcBef>
                <a:spcPts val="0"/>
              </a:spcBef>
              <a:spcAft>
                <a:spcPts val="0"/>
              </a:spcAft>
              <a:buClr>
                <a:srgbClr val="FF0000"/>
              </a:buClr>
              <a:buSzPct val="100000"/>
              <a:buFont typeface="Wingdings 2" panose="05020102010507070707" pitchFamily="18" charset="2"/>
              <a:buChar char="Í"/>
              <a:tabLst>
                <a:tab pos="244074"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 are the prevalent forms of informality?</a:t>
            </a:r>
          </a:p>
          <a:p>
            <a:pPr marL="399887" marR="0" lvl="4" indent="-342900" algn="l" defTabSz="914400" rtl="0" eaLnBrk="1" fontAlgn="auto" latinLnBrk="0" hangingPunct="1">
              <a:lnSpc>
                <a:spcPct val="100000"/>
              </a:lnSpc>
              <a:spcBef>
                <a:spcPts val="0"/>
              </a:spcBef>
              <a:spcAft>
                <a:spcPts val="0"/>
              </a:spcAft>
              <a:buClr>
                <a:srgbClr val="FF0000"/>
              </a:buClr>
              <a:buSzPct val="100000"/>
              <a:buFont typeface="Wingdings 2" panose="05020102010507070707" pitchFamily="18" charset="2"/>
              <a:buChar char="Í"/>
              <a:tabLst>
                <a:tab pos="244074" algn="l"/>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Which workers and economic units are the most exposed to informality?</a:t>
            </a:r>
          </a:p>
          <a:p>
            <a:pPr marL="399887" marR="0" lvl="4" indent="-342900" algn="l" defTabSz="914400" rtl="0" eaLnBrk="1" fontAlgn="auto" latinLnBrk="0" hangingPunct="1">
              <a:lnSpc>
                <a:spcPct val="100000"/>
              </a:lnSpc>
              <a:spcBef>
                <a:spcPts val="0"/>
              </a:spcBef>
              <a:spcAft>
                <a:spcPts val="0"/>
              </a:spcAft>
              <a:buClr>
                <a:srgbClr val="FF0000"/>
              </a:buClr>
              <a:buSzPct val="100000"/>
              <a:buFont typeface="Wingdings 2" panose="05020102010507070707" pitchFamily="18" charset="2"/>
              <a:buChar char="Í"/>
              <a:tabLst>
                <a:tab pos="244074" algn="l"/>
              </a:tabLst>
              <a:defRPr/>
            </a:pPr>
            <a:r>
              <a:rPr lang="en-GB" dirty="0">
                <a:solidFill>
                  <a:srgbClr val="000000"/>
                </a:solidFill>
                <a:latin typeface="Calibri" panose="020F0502020204030204" pitchFamily="34" charset="0"/>
                <a:cs typeface="Calibri" panose="020F0502020204030204" pitchFamily="34" charset="0"/>
              </a:rPr>
              <a:t>Are decent work deficits more pronounced in the informal economy?</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99887" marR="0" lvl="4" indent="-342900" algn="l" defTabSz="914400" rtl="0" eaLnBrk="1" fontAlgn="auto" latinLnBrk="0" hangingPunct="1">
              <a:lnSpc>
                <a:spcPct val="100000"/>
              </a:lnSpc>
              <a:spcBef>
                <a:spcPts val="0"/>
              </a:spcBef>
              <a:spcAft>
                <a:spcPts val="0"/>
              </a:spcAft>
              <a:buClr>
                <a:srgbClr val="FF0000"/>
              </a:buClr>
              <a:buSzPct val="100000"/>
              <a:buFont typeface="Wingdings 2" panose="05020102010507070707" pitchFamily="18" charset="2"/>
              <a:buChar char="Í"/>
              <a:tabLst>
                <a:tab pos="244074" algn="l"/>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 are the working conditions of persons with informal and formal jobs?</a:t>
            </a:r>
          </a:p>
          <a:p>
            <a:pPr marL="399887" marR="0" lvl="4" indent="-342900" algn="l" defTabSz="914400" rtl="0" eaLnBrk="1" fontAlgn="auto" latinLnBrk="0" hangingPunct="1">
              <a:lnSpc>
                <a:spcPct val="100000"/>
              </a:lnSpc>
              <a:spcBef>
                <a:spcPts val="0"/>
              </a:spcBef>
              <a:spcAft>
                <a:spcPts val="0"/>
              </a:spcAft>
              <a:buClr>
                <a:srgbClr val="FF0000"/>
              </a:buClr>
              <a:buSzPct val="100000"/>
              <a:buFont typeface="Wingdings 2" panose="05020102010507070707" pitchFamily="18" charset="2"/>
              <a:buChar char="Í"/>
              <a:tabLst>
                <a:tab pos="244074" algn="l"/>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 about the relative level of productivity between</a:t>
            </a:r>
            <a:r>
              <a:rPr kumimoji="0" lang="en-US" sz="1800" b="0"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informal economic units and formal ones?</a:t>
            </a:r>
          </a:p>
          <a:p>
            <a:pPr marL="399887" marR="0" lvl="4" indent="-342900" algn="l" defTabSz="914400" rtl="0" eaLnBrk="1" fontAlgn="auto" latinLnBrk="0" hangingPunct="1">
              <a:lnSpc>
                <a:spcPct val="100000"/>
              </a:lnSpc>
              <a:spcBef>
                <a:spcPts val="0"/>
              </a:spcBef>
              <a:spcAft>
                <a:spcPts val="0"/>
              </a:spcAft>
              <a:buClr>
                <a:srgbClr val="FF0000"/>
              </a:buClr>
              <a:buSzPct val="100000"/>
              <a:buFont typeface="Wingdings 2" panose="05020102010507070707" pitchFamily="18" charset="2"/>
              <a:buChar char="Í"/>
              <a:tabLst>
                <a:tab pos="244074" algn="l"/>
              </a:tabLst>
              <a:defRPr/>
            </a:pPr>
            <a:r>
              <a:rPr lang="en-US" baseline="0" dirty="0">
                <a:solidFill>
                  <a:srgbClr val="000000"/>
                </a:solidFill>
                <a:latin typeface="Calibri" panose="020F0502020204030204" pitchFamily="34" charset="0"/>
                <a:cs typeface="Calibri" panose="020F0502020204030204" pitchFamily="34" charset="0"/>
              </a:rPr>
              <a:t>What</a:t>
            </a:r>
            <a:r>
              <a:rPr lang="en-US" dirty="0">
                <a:solidFill>
                  <a:srgbClr val="000000"/>
                </a:solidFill>
                <a:latin typeface="Calibri" panose="020F0502020204030204" pitchFamily="34" charset="0"/>
                <a:cs typeface="Calibri" panose="020F0502020204030204" pitchFamily="34" charset="0"/>
              </a:rPr>
              <a:t> are the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factors constraining or enhancing the development and productivity of informal economic units or formal economic units?</a:t>
            </a:r>
          </a:p>
          <a:p>
            <a:pPr marL="399887" marR="0" lvl="4" indent="-342900" algn="l" defTabSz="914400" rtl="0" eaLnBrk="1" fontAlgn="auto" latinLnBrk="0" hangingPunct="1">
              <a:lnSpc>
                <a:spcPct val="100000"/>
              </a:lnSpc>
              <a:spcBef>
                <a:spcPts val="0"/>
              </a:spcBef>
              <a:spcAft>
                <a:spcPts val="0"/>
              </a:spcAft>
              <a:buClr>
                <a:srgbClr val="FF0000"/>
              </a:buClr>
              <a:buSzPct val="100000"/>
              <a:buFont typeface="Wingdings 2" panose="05020102010507070707" pitchFamily="18" charset="2"/>
              <a:buChar char="Í"/>
              <a:tabLst>
                <a:tab pos="244074" algn="l"/>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 about the gender dimension of informality?</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3" name="ZoneTexte 32">
            <a:extLst>
              <a:ext uri="{FF2B5EF4-FFF2-40B4-BE49-F238E27FC236}">
                <a16:creationId xmlns:a16="http://schemas.microsoft.com/office/drawing/2014/main" id="{6A4919D4-02C6-BBE5-8282-485F04F33AEC}"/>
              </a:ext>
            </a:extLst>
          </p:cNvPr>
          <p:cNvSpPr txBox="1"/>
          <p:nvPr/>
        </p:nvSpPr>
        <p:spPr>
          <a:xfrm>
            <a:off x="2397213" y="1216944"/>
            <a:ext cx="5954609" cy="5560497"/>
          </a:xfrm>
          <a:prstGeom prst="rect">
            <a:avLst/>
          </a:prstGeom>
          <a:solidFill>
            <a:schemeClr val="bg1">
              <a:lumMod val="95000"/>
            </a:schemeClr>
          </a:solidFill>
        </p:spPr>
        <p:txBody>
          <a:bodyPr wrap="square">
            <a:spAutoFit/>
          </a:bodyPr>
          <a:lstStyle/>
          <a:p>
            <a:pPr marL="399887" marR="0" lvl="4" indent="-342900" algn="l" defTabSz="914400" rtl="0" eaLnBrk="1" fontAlgn="auto" latinLnBrk="0" hangingPunct="1">
              <a:lnSpc>
                <a:spcPct val="100000"/>
              </a:lnSpc>
              <a:spcBef>
                <a:spcPts val="0"/>
              </a:spcBef>
              <a:spcAft>
                <a:spcPts val="200"/>
              </a:spcAft>
              <a:buClr>
                <a:srgbClr val="FF0000"/>
              </a:buClr>
              <a:buSzPct val="100000"/>
              <a:buFont typeface="Wingdings 2" panose="05020102010507070707" pitchFamily="18" charset="2"/>
              <a:buChar char="Í"/>
              <a:tabLst>
                <a:tab pos="244074" algn="l"/>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How to define priority groups?</a:t>
            </a:r>
          </a:p>
          <a:p>
            <a:pPr marL="399887" marR="0" lvl="4" indent="-342900" algn="l" defTabSz="914400" rtl="0" eaLnBrk="1" fontAlgn="auto" latinLnBrk="0" hangingPunct="1">
              <a:lnSpc>
                <a:spcPct val="100000"/>
              </a:lnSpc>
              <a:spcBef>
                <a:spcPts val="0"/>
              </a:spcBef>
              <a:spcAft>
                <a:spcPts val="200"/>
              </a:spcAft>
              <a:buClr>
                <a:srgbClr val="FF0000"/>
              </a:buClr>
              <a:buSzPct val="100000"/>
              <a:buFont typeface="Wingdings 2" panose="05020102010507070707" pitchFamily="18" charset="2"/>
              <a:buChar char="Í"/>
              <a:tabLst>
                <a:tab pos="244074" algn="l"/>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 formalization processes entail for who?</a:t>
            </a:r>
          </a:p>
          <a:p>
            <a:pPr marL="399887" marR="0" lvl="4" indent="-342900" algn="l" defTabSz="914400" rtl="0" eaLnBrk="1" fontAlgn="auto" latinLnBrk="0" hangingPunct="1">
              <a:lnSpc>
                <a:spcPct val="100000"/>
              </a:lnSpc>
              <a:spcBef>
                <a:spcPts val="0"/>
              </a:spcBef>
              <a:spcAft>
                <a:spcPts val="200"/>
              </a:spcAft>
              <a:buClr>
                <a:srgbClr val="FF0000"/>
              </a:buClr>
              <a:buSzPct val="100000"/>
              <a:buFont typeface="Wingdings 2" panose="05020102010507070707" pitchFamily="18" charset="2"/>
              <a:buChar char="Í"/>
              <a:tabLst>
                <a:tab pos="244074" algn="l"/>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How to move workers/units from lower to higher levels of formality?</a:t>
            </a:r>
          </a:p>
          <a:p>
            <a:pPr marL="399887" marR="0" lvl="4" indent="-342900" algn="l" defTabSz="914400" rtl="0" eaLnBrk="1" fontAlgn="auto" latinLnBrk="0" hangingPunct="1">
              <a:lnSpc>
                <a:spcPct val="100000"/>
              </a:lnSpc>
              <a:spcBef>
                <a:spcPts val="0"/>
              </a:spcBef>
              <a:spcAft>
                <a:spcPts val="200"/>
              </a:spcAft>
              <a:buClr>
                <a:srgbClr val="FF0000"/>
              </a:buClr>
              <a:buSzPct val="100000"/>
              <a:buFont typeface="Wingdings 2" panose="05020102010507070707" pitchFamily="18" charset="2"/>
              <a:buChar char="Í"/>
              <a:tabLst>
                <a:tab pos="244074" algn="l"/>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From what type and levels of protection do workers in informal employment benefit (protection/vulnerability) and how to improve protections along the process?</a:t>
            </a:r>
          </a:p>
          <a:p>
            <a:pPr marL="399887" marR="0" lvl="4" indent="-342900" algn="l" defTabSz="914400" rtl="0" eaLnBrk="1" fontAlgn="auto" latinLnBrk="0" hangingPunct="1">
              <a:lnSpc>
                <a:spcPct val="100000"/>
              </a:lnSpc>
              <a:spcBef>
                <a:spcPts val="0"/>
              </a:spcBef>
              <a:spcAft>
                <a:spcPts val="200"/>
              </a:spcAft>
              <a:buClr>
                <a:srgbClr val="FF0000"/>
              </a:buClr>
              <a:buSzPct val="100000"/>
              <a:buFont typeface="Wingdings 2" panose="05020102010507070707" pitchFamily="18" charset="2"/>
              <a:buChar char="Í"/>
              <a:tabLst>
                <a:tab pos="244074" algn="l"/>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Which workers or economic units are  “ready or able” to formalize in a sustainable way and which are those for whom the reduction of decent work deficits are vulnerabilities is the only possible option in the short term?</a:t>
            </a:r>
          </a:p>
          <a:p>
            <a:pPr marL="399887" marR="0" lvl="4" indent="-342900" algn="l" defTabSz="914400" rtl="0" eaLnBrk="1" fontAlgn="auto" latinLnBrk="0" hangingPunct="1">
              <a:lnSpc>
                <a:spcPct val="100000"/>
              </a:lnSpc>
              <a:spcBef>
                <a:spcPts val="0"/>
              </a:spcBef>
              <a:spcAft>
                <a:spcPts val="200"/>
              </a:spcAft>
              <a:buClr>
                <a:srgbClr val="FF0000"/>
              </a:buClr>
              <a:buSzPct val="100000"/>
              <a:buFont typeface="Wingdings 2" panose="05020102010507070707" pitchFamily="18" charset="2"/>
              <a:buChar char="Í"/>
              <a:tabLst>
                <a:tab pos="244074" algn="l"/>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Are formal jobs decent jobs or how to ensure that formality = decent work?</a:t>
            </a:r>
          </a:p>
          <a:p>
            <a:pPr marL="399887" marR="0" lvl="4" indent="-342900" algn="l" defTabSz="914400" rtl="0" eaLnBrk="1" fontAlgn="auto" latinLnBrk="0" hangingPunct="1">
              <a:lnSpc>
                <a:spcPct val="100000"/>
              </a:lnSpc>
              <a:spcBef>
                <a:spcPts val="0"/>
              </a:spcBef>
              <a:spcAft>
                <a:spcPts val="200"/>
              </a:spcAft>
              <a:buClr>
                <a:srgbClr val="FF0000"/>
              </a:buClr>
              <a:buSzPct val="100000"/>
              <a:buFont typeface="Wingdings 2" panose="05020102010507070707" pitchFamily="18" charset="2"/>
              <a:buChar char="Í"/>
              <a:tabLst>
                <a:tab pos="244074" algn="l"/>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How to systematically link formalization of economic units and formalization of jobs?</a:t>
            </a:r>
          </a:p>
          <a:p>
            <a:pPr marL="399887" marR="0" lvl="4" indent="-342900" algn="l" defTabSz="914400" rtl="0" eaLnBrk="1" fontAlgn="auto" latinLnBrk="0" hangingPunct="1">
              <a:lnSpc>
                <a:spcPct val="100000"/>
              </a:lnSpc>
              <a:spcBef>
                <a:spcPts val="0"/>
              </a:spcBef>
              <a:spcAft>
                <a:spcPts val="200"/>
              </a:spcAft>
              <a:buClr>
                <a:srgbClr val="FF0000"/>
              </a:buClr>
              <a:buSzPct val="100000"/>
              <a:buFont typeface="Wingdings 2" panose="05020102010507070707" pitchFamily="18" charset="2"/>
              <a:buChar char="Í"/>
              <a:tabLst>
                <a:tab pos="244074" algn="l"/>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How to prevent informalization of formal jobs? </a:t>
            </a:r>
          </a:p>
          <a:p>
            <a:pPr marL="399887" marR="0" lvl="4" indent="-342900" algn="l" defTabSz="914400" rtl="0" eaLnBrk="1" fontAlgn="auto" latinLnBrk="0" hangingPunct="1">
              <a:lnSpc>
                <a:spcPct val="100000"/>
              </a:lnSpc>
              <a:spcBef>
                <a:spcPts val="0"/>
              </a:spcBef>
              <a:spcAft>
                <a:spcPts val="200"/>
              </a:spcAft>
              <a:buClr>
                <a:srgbClr val="FF0000"/>
              </a:buClr>
              <a:buSzPct val="100000"/>
              <a:buFont typeface="Wingdings 2" panose="05020102010507070707" pitchFamily="18" charset="2"/>
              <a:buChar char="Í"/>
              <a:tabLst>
                <a:tab pos="244074" algn="l"/>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How to support a gender-transformative transition to formality?  </a:t>
            </a:r>
          </a:p>
        </p:txBody>
      </p:sp>
      <p:sp>
        <p:nvSpPr>
          <p:cNvPr id="34" name="Flèche : bas 33">
            <a:extLst>
              <a:ext uri="{FF2B5EF4-FFF2-40B4-BE49-F238E27FC236}">
                <a16:creationId xmlns:a16="http://schemas.microsoft.com/office/drawing/2014/main" id="{CD6BD2A7-900D-182C-4429-C39DDE19BB7E}"/>
              </a:ext>
            </a:extLst>
          </p:cNvPr>
          <p:cNvSpPr/>
          <p:nvPr/>
        </p:nvSpPr>
        <p:spPr>
          <a:xfrm rot="16200000">
            <a:off x="1997958" y="2488218"/>
            <a:ext cx="701565" cy="340454"/>
          </a:xfrm>
          <a:prstGeom prst="downArrow">
            <a:avLst>
              <a:gd name="adj1" fmla="val 53650"/>
              <a:gd name="adj2" fmla="val 47839"/>
            </a:avLst>
          </a:prstGeom>
          <a:solidFill>
            <a:srgbClr val="015351"/>
          </a:solidFill>
          <a:ln>
            <a:solidFill>
              <a:srgbClr val="0268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19"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5" name="Flèche : bas 34">
            <a:extLst>
              <a:ext uri="{FF2B5EF4-FFF2-40B4-BE49-F238E27FC236}">
                <a16:creationId xmlns:a16="http://schemas.microsoft.com/office/drawing/2014/main" id="{EAEB1E5E-E742-6DFB-C580-835FB3E4D565}"/>
              </a:ext>
            </a:extLst>
          </p:cNvPr>
          <p:cNvSpPr/>
          <p:nvPr/>
        </p:nvSpPr>
        <p:spPr>
          <a:xfrm rot="16200000">
            <a:off x="1965546" y="5447387"/>
            <a:ext cx="701565" cy="340454"/>
          </a:xfrm>
          <a:prstGeom prst="downArrow">
            <a:avLst>
              <a:gd name="adj1" fmla="val 53650"/>
              <a:gd name="adj2" fmla="val 47839"/>
            </a:avLst>
          </a:prstGeom>
          <a:solidFill>
            <a:srgbClr val="015351"/>
          </a:solidFill>
          <a:ln>
            <a:solidFill>
              <a:srgbClr val="0268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19"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Title 1">
            <a:extLst>
              <a:ext uri="{FF2B5EF4-FFF2-40B4-BE49-F238E27FC236}">
                <a16:creationId xmlns:a16="http://schemas.microsoft.com/office/drawing/2014/main" id="{24A0E8BC-705E-44AF-AE37-692C111EFA6F}"/>
              </a:ext>
            </a:extLst>
          </p:cNvPr>
          <p:cNvSpPr>
            <a:spLocks noGrp="1"/>
          </p:cNvSpPr>
          <p:nvPr>
            <p:ph type="title"/>
          </p:nvPr>
        </p:nvSpPr>
        <p:spPr>
          <a:xfrm>
            <a:off x="2224679" y="186559"/>
            <a:ext cx="9614534" cy="702943"/>
          </a:xfrm>
        </p:spPr>
        <p:txBody>
          <a:bodyPr>
            <a:noAutofit/>
          </a:bodyPr>
          <a:lstStyle/>
          <a:p>
            <a:r>
              <a:rPr lang="en-GB" sz="2800" dirty="0">
                <a:solidFill>
                  <a:srgbClr val="026866"/>
                </a:solidFill>
                <a:latin typeface="Verdana" panose="020B0604030504040204" pitchFamily="34" charset="0"/>
                <a:ea typeface="Verdana" panose="020B0604030504040204" pitchFamily="34" charset="0"/>
              </a:rPr>
              <a:t>The Informal Economy Indicator Framework </a:t>
            </a:r>
          </a:p>
        </p:txBody>
      </p:sp>
    </p:spTree>
    <p:extLst>
      <p:ext uri="{BB962C8B-B14F-4D97-AF65-F5344CB8AC3E}">
        <p14:creationId xmlns:p14="http://schemas.microsoft.com/office/powerpoint/2010/main" val="305115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par>
                                <p:cTn id="13" presetID="22" presetClass="entr" presetSubtype="8"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2" grpId="0"/>
      <p:bldP spid="33" grpId="0" animBg="1"/>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3C0CE0-8363-239F-3CB0-6AC1F1257509}"/>
              </a:ext>
            </a:extLst>
          </p:cNvPr>
          <p:cNvSpPr/>
          <p:nvPr/>
        </p:nvSpPr>
        <p:spPr>
          <a:xfrm>
            <a:off x="8961118" y="0"/>
            <a:ext cx="3230881" cy="6858000"/>
          </a:xfrm>
          <a:prstGeom prst="rect">
            <a:avLst/>
          </a:prstGeom>
          <a:solidFill>
            <a:srgbClr val="0266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Espace réservé du contenu 2">
            <a:extLst>
              <a:ext uri="{FF2B5EF4-FFF2-40B4-BE49-F238E27FC236}">
                <a16:creationId xmlns:a16="http://schemas.microsoft.com/office/drawing/2014/main" id="{5E8391A5-4AC6-434A-939B-92E8212F80F6}"/>
              </a:ext>
            </a:extLst>
          </p:cNvPr>
          <p:cNvSpPr txBox="1">
            <a:spLocks/>
          </p:cNvSpPr>
          <p:nvPr/>
        </p:nvSpPr>
        <p:spPr>
          <a:xfrm>
            <a:off x="0" y="1105217"/>
            <a:ext cx="8843901" cy="5752782"/>
          </a:xfrm>
          <a:prstGeom prst="rect">
            <a:avLst/>
          </a:prstGeom>
          <a:solidFill>
            <a:sysClr val="window" lastClr="FFFFFF"/>
          </a:solidFill>
          <a:ln w="6350">
            <a:noFill/>
          </a:ln>
        </p:spPr>
        <p:txBody>
          <a:bodyPr vert="horz" lIns="36000" tIns="36000" rIns="36000" bIns="3600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b="1" kern="1200">
                <a:solidFill>
                  <a:schemeClr val="tx2">
                    <a:lumMod val="85000"/>
                    <a:lumOff val="15000"/>
                  </a:schemeClr>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lumMod val="85000"/>
                    <a:lumOff val="15000"/>
                  </a:schemeClr>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2">
                    <a:lumMod val="85000"/>
                    <a:lumOff val="15000"/>
                  </a:schemeClr>
                </a:solidFill>
                <a:latin typeface="+mn-lt"/>
                <a:ea typeface="+mn-ea"/>
                <a:cs typeface="+mn-cs"/>
              </a:defRPr>
            </a:lvl3pPr>
            <a:lvl4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tabLst>
                <a:tab pos="180975" algn="l"/>
              </a:tabLst>
              <a:defRPr sz="1600" b="1" kern="1200">
                <a:solidFill>
                  <a:schemeClr val="accent2"/>
                </a:solidFill>
                <a:latin typeface="+mn-lt"/>
                <a:ea typeface="+mn-ea"/>
                <a:cs typeface="+mn-cs"/>
              </a:defRPr>
            </a:lvl4pPr>
            <a:lvl5pPr marL="452438" indent="-180975" algn="l" defTabSz="914400" rtl="0" eaLnBrk="1" latinLnBrk="0" hangingPunct="1">
              <a:lnSpc>
                <a:spcPct val="100000"/>
              </a:lnSpc>
              <a:spcBef>
                <a:spcPts val="600"/>
              </a:spcBef>
              <a:spcAft>
                <a:spcPts val="450"/>
              </a:spcAft>
              <a:buClr>
                <a:schemeClr val="tx2">
                  <a:lumMod val="75000"/>
                  <a:lumOff val="25000"/>
                </a:schemeClr>
              </a:buClr>
              <a:buSzPct val="80000"/>
              <a:buFont typeface="Wingdings 2" panose="05020102010507070707" pitchFamily="18" charset="2"/>
              <a:buChar char="Ò"/>
              <a:defRPr sz="1600" kern="1200">
                <a:solidFill>
                  <a:schemeClr val="tx2">
                    <a:lumMod val="95000"/>
                    <a:lumOff val="5000"/>
                  </a:schemeClr>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00" marR="0" lvl="2" indent="-252000" algn="l" defTabSz="914400" rtl="0" eaLnBrk="1" fontAlgn="auto" latinLnBrk="0" hangingPunct="1">
              <a:lnSpc>
                <a:spcPct val="100000"/>
              </a:lnSpc>
              <a:spcBef>
                <a:spcPts val="0"/>
              </a:spcBef>
              <a:spcAft>
                <a:spcPts val="0"/>
              </a:spcAft>
              <a:buClr>
                <a:srgbClr val="05D2D2">
                  <a:lumMod val="75000"/>
                </a:srgbClr>
              </a:buClr>
              <a:buSzPct val="70000"/>
              <a:buFont typeface="Wingdings 3" panose="05040102010807070707" pitchFamily="18" charset="2"/>
              <a:buChar char=""/>
              <a:tabLst/>
              <a:defRPr/>
            </a:pPr>
            <a:r>
              <a:rPr kumimoji="0" lang="en-GB" sz="1800" b="0" i="0" u="none" strike="noStrike" kern="1200" cap="none" spc="0" normalizeH="0" baseline="0" noProof="0" dirty="0">
                <a:ln>
                  <a:noFill/>
                </a:ln>
                <a:solidFill>
                  <a:srgbClr val="230050">
                    <a:lumMod val="75000"/>
                    <a:lumOff val="25000"/>
                  </a:srgbClr>
                </a:solidFill>
                <a:effectLst/>
                <a:uLnTx/>
                <a:uFillTx/>
                <a:latin typeface="Calibri" panose="020F0502020204030204" pitchFamily="34" charset="0"/>
                <a:ea typeface="+mn-ea"/>
                <a:cs typeface="Calibri" panose="020F0502020204030204" pitchFamily="34" charset="0"/>
              </a:rPr>
              <a:t>The indicators recommended in the resolution are supported by a broader </a:t>
            </a:r>
            <a:r>
              <a:rPr kumimoji="0" lang="en-GB" sz="1800" b="1" i="0" u="none" strike="noStrike" kern="1200" cap="none" spc="0" normalizeH="0" baseline="0" noProof="0" dirty="0">
                <a:ln>
                  <a:noFill/>
                </a:ln>
                <a:solidFill>
                  <a:srgbClr val="230050">
                    <a:lumMod val="75000"/>
                    <a:lumOff val="25000"/>
                  </a:srgbClr>
                </a:solidFill>
                <a:effectLst/>
                <a:uLnTx/>
                <a:uFillTx/>
                <a:latin typeface="Calibri" panose="020F0502020204030204" pitchFamily="34" charset="0"/>
                <a:ea typeface="+mn-ea"/>
                <a:cs typeface="Calibri" panose="020F0502020204030204" pitchFamily="34" charset="0"/>
              </a:rPr>
              <a:t>Informal Economy Indicator Framework</a:t>
            </a:r>
            <a:r>
              <a:rPr kumimoji="0" lang="en-GB" sz="1800" b="0" i="0" u="none" strike="noStrike" kern="1200" cap="none" spc="0" normalizeH="0" baseline="0" noProof="0" dirty="0">
                <a:ln>
                  <a:noFill/>
                </a:ln>
                <a:solidFill>
                  <a:srgbClr val="026866"/>
                </a:solidFill>
                <a:effectLst/>
                <a:uLnTx/>
                <a:uFillTx/>
                <a:latin typeface="Calibri" panose="020F0502020204030204" pitchFamily="34" charset="0"/>
                <a:ea typeface="+mn-ea"/>
                <a:cs typeface="Calibri" panose="020F0502020204030204" pitchFamily="34" charset="0"/>
              </a:rPr>
              <a:t>: </a:t>
            </a: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both </a:t>
            </a:r>
            <a:r>
              <a:rPr kumimoji="0" lang="en-US"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aim at covering the different components of the informal economy as defined in </a:t>
            </a:r>
            <a:r>
              <a:rPr kumimoji="0" lang="en-US"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the conceptual framework</a:t>
            </a:r>
          </a:p>
          <a:p>
            <a:pPr marL="533400" marR="0" lvl="5" indent="-285750" algn="l" defTabSz="914400" rtl="0" eaLnBrk="1" fontAlgn="auto" latinLnBrk="0" hangingPunct="1">
              <a:lnSpc>
                <a:spcPct val="100000"/>
              </a:lnSpc>
              <a:spcBef>
                <a:spcPts val="600"/>
              </a:spcBef>
              <a:spcAft>
                <a:spcPts val="300"/>
              </a:spcAft>
              <a:buClr>
                <a:srgbClr val="001E1D"/>
              </a:buClr>
              <a:buSzPct val="100000"/>
              <a:buFont typeface="Wingdings 2" panose="05020102010507070707" pitchFamily="18" charset="2"/>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a:t>
            </a: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resolution</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includes indicators able to capture informality in its multiple dimensions with indicators referring to:</a:t>
            </a:r>
          </a:p>
          <a:p>
            <a:pPr marL="908050" marR="0" lvl="6" indent="-285750" algn="l" defTabSz="914400" rtl="0" eaLnBrk="1" fontAlgn="auto" latinLnBrk="0" hangingPunct="1">
              <a:lnSpc>
                <a:spcPct val="100000"/>
              </a:lnSpc>
              <a:spcBef>
                <a:spcPts val="0"/>
              </a:spcBef>
              <a:spcAft>
                <a:spcPts val="300"/>
              </a:spcAft>
              <a:buClr>
                <a:srgbClr val="001E1D"/>
              </a:buClr>
              <a:buSzPct val="100000"/>
              <a:buFont typeface="Courier New" panose="02070309020205020404" pitchFamily="49" charset="0"/>
              <a:buChar char="-"/>
              <a:tabLst/>
              <a:defRPr/>
            </a:pP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persons, jobs and work activities:  informal employment, partly informal productive activities; essential categories of informal work other than employment</a:t>
            </a:r>
          </a:p>
          <a:p>
            <a:pPr marL="908050" marR="0" lvl="6" indent="-285750" algn="l" defTabSz="914400" rtl="0" eaLnBrk="1" fontAlgn="auto" latinLnBrk="0" hangingPunct="1">
              <a:lnSpc>
                <a:spcPct val="100000"/>
              </a:lnSpc>
              <a:spcBef>
                <a:spcPts val="0"/>
              </a:spcBef>
              <a:spcAft>
                <a:spcPts val="300"/>
              </a:spcAft>
              <a:buClr>
                <a:srgbClr val="001E1D"/>
              </a:buClr>
              <a:buSzPct val="100000"/>
              <a:buFont typeface="Courier New" panose="02070309020205020404" pitchFamily="49" charset="0"/>
              <a:buChar char="-"/>
              <a:tabLst/>
              <a:defRPr/>
            </a:pP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economic units:  the informal sector</a:t>
            </a:r>
          </a:p>
          <a:p>
            <a:pPr marL="908050" marR="0" lvl="6" indent="-285750" algn="l" defTabSz="914400" rtl="0" eaLnBrk="1" fontAlgn="auto" latinLnBrk="0" hangingPunct="1">
              <a:lnSpc>
                <a:spcPct val="100000"/>
              </a:lnSpc>
              <a:spcBef>
                <a:spcPts val="0"/>
              </a:spcBef>
              <a:spcAft>
                <a:spcPts val="300"/>
              </a:spcAft>
              <a:buClr>
                <a:srgbClr val="001E1D"/>
              </a:buClr>
              <a:buSzPct val="100000"/>
              <a:buFont typeface="Courier New" panose="02070309020205020404" pitchFamily="49" charset="0"/>
              <a:buChar char="-"/>
              <a:tabLst/>
              <a:defRPr/>
            </a:pPr>
            <a:r>
              <a:rPr kumimoji="0" lang="en-GB"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contribution of the informal economy to GDP (informal production)</a:t>
            </a:r>
          </a:p>
          <a:p>
            <a:pPr marL="660400" marR="0" lvl="5" indent="-285750" algn="l" defTabSz="914400" rtl="0" eaLnBrk="1" fontAlgn="auto" latinLnBrk="0" hangingPunct="1">
              <a:lnSpc>
                <a:spcPct val="100000"/>
              </a:lnSpc>
              <a:spcBef>
                <a:spcPts val="600"/>
              </a:spcBef>
              <a:spcAft>
                <a:spcPts val="300"/>
              </a:spcAft>
              <a:buClr>
                <a:srgbClr val="001E1D"/>
              </a:buClr>
              <a:buSzPct val="100000"/>
              <a:buFont typeface="Wingdings 2" panose="05020102010507070707" pitchFamily="18" charset="2"/>
              <a:buChar char=""/>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The (broader) Informal Economy Indicator Framework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includes and expands the indicators recommended in the resolution</a:t>
            </a:r>
          </a:p>
          <a:p>
            <a:pPr marL="908050" marR="0" lvl="6" indent="-285750" algn="l" defTabSz="914400" rtl="0" eaLnBrk="1" fontAlgn="auto" latinLnBrk="0" hangingPunct="1">
              <a:lnSpc>
                <a:spcPct val="100000"/>
              </a:lnSpc>
              <a:spcBef>
                <a:spcPts val="0"/>
              </a:spcBef>
              <a:spcAft>
                <a:spcPts val="600"/>
              </a:spcAft>
              <a:buClr>
                <a:srgbClr val="001E1D"/>
              </a:buClr>
              <a:buSzPct val="100000"/>
              <a:buFont typeface="Courier New" panose="02070309020205020404" pitchFamily="49"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 dynamic framework that will continue to be developed (online tool) </a:t>
            </a:r>
          </a:p>
          <a:p>
            <a:pPr marL="908050" marR="0" lvl="6" indent="-285750" algn="l" defTabSz="914400" rtl="0" eaLnBrk="1" fontAlgn="auto" latinLnBrk="0" hangingPunct="1">
              <a:lnSpc>
                <a:spcPct val="100000"/>
              </a:lnSpc>
              <a:spcBef>
                <a:spcPts val="0"/>
              </a:spcBef>
              <a:spcAft>
                <a:spcPts val="600"/>
              </a:spcAft>
              <a:buClr>
                <a:srgbClr val="001E1D"/>
              </a:buClr>
              <a:buSzPct val="100000"/>
              <a:buFont typeface="Courier New" panose="02070309020205020404" pitchFamily="49"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Composed of a set of questions linked to indicators with associated templates and guidance (incl. recommended disaggregation, interpretation, etc.)</a:t>
            </a:r>
          </a:p>
          <a:p>
            <a:pPr marL="660400" marR="0" lvl="5" indent="-285750" algn="l" defTabSz="914400" rtl="0" eaLnBrk="1" fontAlgn="auto" latinLnBrk="0" hangingPunct="1">
              <a:lnSpc>
                <a:spcPct val="100000"/>
              </a:lnSpc>
              <a:spcBef>
                <a:spcPts val="600"/>
              </a:spcBef>
              <a:spcAft>
                <a:spcPts val="300"/>
              </a:spcAft>
              <a:buClr>
                <a:srgbClr val="001E1D"/>
              </a:buClr>
              <a:buSzPct val="100000"/>
              <a:buFont typeface="Wingdings 2" panose="05020102010507070707" pitchFamily="18" charset="2"/>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Responds to the multiple needs and priorities of countries</a:t>
            </a:r>
          </a:p>
          <a:p>
            <a:pPr marL="908050" marR="0" lvl="6" indent="-285750" algn="l" defTabSz="914400" rtl="0" eaLnBrk="1" fontAlgn="auto" latinLnBrk="0" hangingPunct="1">
              <a:lnSpc>
                <a:spcPct val="100000"/>
              </a:lnSpc>
              <a:spcBef>
                <a:spcPts val="0"/>
              </a:spcBef>
              <a:spcAft>
                <a:spcPts val="600"/>
              </a:spcAft>
              <a:buClr>
                <a:srgbClr val="001E1D"/>
              </a:buClr>
              <a:buSzPct val="100000"/>
              <a:buFont typeface="Courier New" panose="02070309020205020404" pitchFamily="49"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Flexibility to serve multiple purposes</a:t>
            </a:r>
          </a:p>
          <a:p>
            <a:pPr marL="908050" marR="0" lvl="6" indent="-285750" algn="l" defTabSz="914400" rtl="0" eaLnBrk="1" fontAlgn="auto" latinLnBrk="0" hangingPunct="1">
              <a:lnSpc>
                <a:spcPct val="100000"/>
              </a:lnSpc>
              <a:spcBef>
                <a:spcPts val="0"/>
              </a:spcBef>
              <a:spcAft>
                <a:spcPts val="600"/>
              </a:spcAft>
              <a:buClr>
                <a:srgbClr val="001E1D"/>
              </a:buClr>
              <a:buSzPct val="100000"/>
              <a:buFont typeface="Courier New" panose="02070309020205020404" pitchFamily="49"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Enable all countries to produce and interpret at least a minimum set of indicators considered "essential“, namely ‘headline indicators’</a:t>
            </a:r>
          </a:p>
        </p:txBody>
      </p:sp>
      <p:sp>
        <p:nvSpPr>
          <p:cNvPr id="3" name="Title 2">
            <a:extLst>
              <a:ext uri="{FF2B5EF4-FFF2-40B4-BE49-F238E27FC236}">
                <a16:creationId xmlns:a16="http://schemas.microsoft.com/office/drawing/2014/main" id="{2B0837EC-9E88-4A7A-B958-8F35EEEA4BA4}"/>
              </a:ext>
            </a:extLst>
          </p:cNvPr>
          <p:cNvSpPr>
            <a:spLocks noGrp="1"/>
          </p:cNvSpPr>
          <p:nvPr>
            <p:ph type="title"/>
          </p:nvPr>
        </p:nvSpPr>
        <p:spPr>
          <a:xfrm>
            <a:off x="2107209" y="208535"/>
            <a:ext cx="6699158" cy="962977"/>
          </a:xfrm>
        </p:spPr>
        <p:txBody>
          <a:bodyPr/>
          <a:lstStyle/>
          <a:p>
            <a:r>
              <a:rPr lang="en-GB" b="0" dirty="0"/>
              <a:t>The indicators in the resolution and the broader Informal Economy Indicator Framework</a:t>
            </a:r>
          </a:p>
        </p:txBody>
      </p:sp>
      <p:sp>
        <p:nvSpPr>
          <p:cNvPr id="4" name="ZoneTexte 6">
            <a:extLst>
              <a:ext uri="{FF2B5EF4-FFF2-40B4-BE49-F238E27FC236}">
                <a16:creationId xmlns:a16="http://schemas.microsoft.com/office/drawing/2014/main" id="{ACEE181E-4778-CDA2-2950-3231750BB1EB}"/>
              </a:ext>
            </a:extLst>
          </p:cNvPr>
          <p:cNvSpPr txBox="1"/>
          <p:nvPr/>
        </p:nvSpPr>
        <p:spPr>
          <a:xfrm>
            <a:off x="9136170" y="275657"/>
            <a:ext cx="3048000" cy="6961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Informal Economy Indicator Framework</a:t>
            </a:r>
            <a:endParaRPr kumimoji="0" lang="fr-FR"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3D72A26A-5B83-91B1-6CEF-DA467D4F84C5}"/>
              </a:ext>
            </a:extLst>
          </p:cNvPr>
          <p:cNvPicPr>
            <a:picLocks noChangeAspect="1"/>
          </p:cNvPicPr>
          <p:nvPr/>
        </p:nvPicPr>
        <p:blipFill>
          <a:blip r:embed="rId4"/>
          <a:stretch>
            <a:fillRect/>
          </a:stretch>
        </p:blipFill>
        <p:spPr>
          <a:xfrm>
            <a:off x="8711824" y="1171512"/>
            <a:ext cx="3597392" cy="5410831"/>
          </a:xfrm>
          <a:prstGeom prst="rect">
            <a:avLst/>
          </a:prstGeom>
        </p:spPr>
      </p:pic>
    </p:spTree>
    <p:extLst>
      <p:ext uri="{BB962C8B-B14F-4D97-AF65-F5344CB8AC3E}">
        <p14:creationId xmlns:p14="http://schemas.microsoft.com/office/powerpoint/2010/main" val="421428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xEl>
                                              <p:pRg st="1" end="1"/>
                                            </p:txEl>
                                          </p:spTgt>
                                        </p:tgtEl>
                                        <p:attrNameLst>
                                          <p:attrName>style.visibility</p:attrName>
                                        </p:attrNameLst>
                                      </p:cBhvr>
                                      <p:to>
                                        <p:strVal val="visible"/>
                                      </p:to>
                                    </p:set>
                                    <p:animEffect transition="in" filter="fade">
                                      <p:cBhvr>
                                        <p:cTn id="7" dur="500"/>
                                        <p:tgtEl>
                                          <p:spTgt spid="3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1">
                                            <p:txEl>
                                              <p:pRg st="2" end="2"/>
                                            </p:txEl>
                                          </p:spTgt>
                                        </p:tgtEl>
                                        <p:attrNameLst>
                                          <p:attrName>style.visibility</p:attrName>
                                        </p:attrNameLst>
                                      </p:cBhvr>
                                      <p:to>
                                        <p:strVal val="visible"/>
                                      </p:to>
                                    </p:set>
                                    <p:animEffect transition="in" filter="fade">
                                      <p:cBhvr>
                                        <p:cTn id="10" dur="500"/>
                                        <p:tgtEl>
                                          <p:spTgt spid="3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xEl>
                                              <p:pRg st="3" end="3"/>
                                            </p:txEl>
                                          </p:spTgt>
                                        </p:tgtEl>
                                        <p:attrNameLst>
                                          <p:attrName>style.visibility</p:attrName>
                                        </p:attrNameLst>
                                      </p:cBhvr>
                                      <p:to>
                                        <p:strVal val="visible"/>
                                      </p:to>
                                    </p:set>
                                    <p:animEffect transition="in" filter="fade">
                                      <p:cBhvr>
                                        <p:cTn id="13" dur="500"/>
                                        <p:tgtEl>
                                          <p:spTgt spid="31">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xEl>
                                              <p:pRg st="4" end="4"/>
                                            </p:txEl>
                                          </p:spTgt>
                                        </p:tgtEl>
                                        <p:attrNameLst>
                                          <p:attrName>style.visibility</p:attrName>
                                        </p:attrNameLst>
                                      </p:cBhvr>
                                      <p:to>
                                        <p:strVal val="visible"/>
                                      </p:to>
                                    </p:set>
                                    <p:animEffect transition="in" filter="fade">
                                      <p:cBhvr>
                                        <p:cTn id="16" dur="500"/>
                                        <p:tgtEl>
                                          <p:spTgt spid="31">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1">
                                            <p:txEl>
                                              <p:pRg st="5" end="5"/>
                                            </p:txEl>
                                          </p:spTgt>
                                        </p:tgtEl>
                                        <p:attrNameLst>
                                          <p:attrName>style.visibility</p:attrName>
                                        </p:attrNameLst>
                                      </p:cBhvr>
                                      <p:to>
                                        <p:strVal val="visible"/>
                                      </p:to>
                                    </p:set>
                                    <p:animEffect transition="in" filter="fade">
                                      <p:cBhvr>
                                        <p:cTn id="21" dur="500"/>
                                        <p:tgtEl>
                                          <p:spTgt spid="31">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1">
                                            <p:txEl>
                                              <p:pRg st="6" end="6"/>
                                            </p:txEl>
                                          </p:spTgt>
                                        </p:tgtEl>
                                        <p:attrNameLst>
                                          <p:attrName>style.visibility</p:attrName>
                                        </p:attrNameLst>
                                      </p:cBhvr>
                                      <p:to>
                                        <p:strVal val="visible"/>
                                      </p:to>
                                    </p:set>
                                    <p:animEffect transition="in" filter="fade">
                                      <p:cBhvr>
                                        <p:cTn id="24" dur="500"/>
                                        <p:tgtEl>
                                          <p:spTgt spid="31">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1">
                                            <p:txEl>
                                              <p:pRg st="7" end="7"/>
                                            </p:txEl>
                                          </p:spTgt>
                                        </p:tgtEl>
                                        <p:attrNameLst>
                                          <p:attrName>style.visibility</p:attrName>
                                        </p:attrNameLst>
                                      </p:cBhvr>
                                      <p:to>
                                        <p:strVal val="visible"/>
                                      </p:to>
                                    </p:set>
                                    <p:animEffect transition="in" filter="fade">
                                      <p:cBhvr>
                                        <p:cTn id="27" dur="500"/>
                                        <p:tgtEl>
                                          <p:spTgt spid="31">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xEl>
                                              <p:pRg st="8" end="8"/>
                                            </p:txEl>
                                          </p:spTgt>
                                        </p:tgtEl>
                                        <p:attrNameLst>
                                          <p:attrName>style.visibility</p:attrName>
                                        </p:attrNameLst>
                                      </p:cBhvr>
                                      <p:to>
                                        <p:strVal val="visible"/>
                                      </p:to>
                                    </p:set>
                                    <p:animEffect transition="in" filter="fade">
                                      <p:cBhvr>
                                        <p:cTn id="32" dur="500"/>
                                        <p:tgtEl>
                                          <p:spTgt spid="31">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1">
                                            <p:txEl>
                                              <p:pRg st="9" end="9"/>
                                            </p:txEl>
                                          </p:spTgt>
                                        </p:tgtEl>
                                        <p:attrNameLst>
                                          <p:attrName>style.visibility</p:attrName>
                                        </p:attrNameLst>
                                      </p:cBhvr>
                                      <p:to>
                                        <p:strVal val="visible"/>
                                      </p:to>
                                    </p:set>
                                    <p:animEffect transition="in" filter="fade">
                                      <p:cBhvr>
                                        <p:cTn id="35" dur="500"/>
                                        <p:tgtEl>
                                          <p:spTgt spid="31">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1">
                                            <p:txEl>
                                              <p:pRg st="10" end="10"/>
                                            </p:txEl>
                                          </p:spTgt>
                                        </p:tgtEl>
                                        <p:attrNameLst>
                                          <p:attrName>style.visibility</p:attrName>
                                        </p:attrNameLst>
                                      </p:cBhvr>
                                      <p:to>
                                        <p:strVal val="visible"/>
                                      </p:to>
                                    </p:set>
                                    <p:animEffect transition="in" filter="fade">
                                      <p:cBhvr>
                                        <p:cTn id="38" dur="500"/>
                                        <p:tgtEl>
                                          <p:spTgt spid="3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DF3B7E6-07DA-4C79-BE37-18B6B9CE0B7B}"/>
              </a:ext>
            </a:extLst>
          </p:cNvPr>
          <p:cNvSpPr txBox="1"/>
          <p:nvPr/>
        </p:nvSpPr>
        <p:spPr>
          <a:xfrm>
            <a:off x="19265" y="2391360"/>
            <a:ext cx="21477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Main dimensions</a:t>
            </a:r>
          </a:p>
        </p:txBody>
      </p:sp>
      <p:sp>
        <p:nvSpPr>
          <p:cNvPr id="15" name="ZoneTexte 14">
            <a:extLst>
              <a:ext uri="{FF2B5EF4-FFF2-40B4-BE49-F238E27FC236}">
                <a16:creationId xmlns:a16="http://schemas.microsoft.com/office/drawing/2014/main" id="{165379B0-9043-75D6-0456-098DCF31B90A}"/>
              </a:ext>
            </a:extLst>
          </p:cNvPr>
          <p:cNvSpPr txBox="1"/>
          <p:nvPr/>
        </p:nvSpPr>
        <p:spPr>
          <a:xfrm>
            <a:off x="0" y="1038655"/>
            <a:ext cx="12077287" cy="707886"/>
          </a:xfrm>
          <a:prstGeom prst="rect">
            <a:avLst/>
          </a:prstGeom>
          <a:noFill/>
        </p:spPr>
        <p:txBody>
          <a:bodyPr wrap="square">
            <a:spAutoFit/>
          </a:bodyPr>
          <a:lstStyle/>
          <a:p>
            <a:pPr marL="596651" marR="0" lvl="5" indent="-342900" algn="l" defTabSz="914400" rtl="0" eaLnBrk="1" fontAlgn="auto" latinLnBrk="0" hangingPunct="1">
              <a:lnSpc>
                <a:spcPct val="100000"/>
              </a:lnSpc>
              <a:spcBef>
                <a:spcPts val="0"/>
              </a:spcBef>
              <a:spcAft>
                <a:spcPts val="0"/>
              </a:spcAft>
              <a:buClr>
                <a:srgbClr val="05D2D2">
                  <a:lumMod val="50000"/>
                </a:srgbClr>
              </a:buClr>
              <a:buSzPct val="100000"/>
              <a:buFont typeface="Wingdings 3" panose="05040102010807070707" pitchFamily="18" charset="2"/>
              <a:buChar char="u"/>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Indicators are organized around </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six dimensions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analyzed across </a:t>
            </a:r>
            <a:r>
              <a:rPr kumimoji="0" lang="en-US"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i</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persons, jobs and work activities, ii) economic units and iii) informal productive activities carried out by persons and economic units</a:t>
            </a:r>
            <a:endParaRPr kumimoji="0" lang="fr-F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9" name="Titre 58">
            <a:extLst>
              <a:ext uri="{FF2B5EF4-FFF2-40B4-BE49-F238E27FC236}">
                <a16:creationId xmlns:a16="http://schemas.microsoft.com/office/drawing/2014/main" id="{F4E2394D-E7B0-1CD2-3797-7117DBF40360}"/>
              </a:ext>
            </a:extLst>
          </p:cNvPr>
          <p:cNvSpPr>
            <a:spLocks noGrp="1"/>
          </p:cNvSpPr>
          <p:nvPr>
            <p:ph type="title"/>
          </p:nvPr>
        </p:nvSpPr>
        <p:spPr>
          <a:xfrm>
            <a:off x="2167038" y="430288"/>
            <a:ext cx="9675226" cy="500324"/>
          </a:xfrm>
        </p:spPr>
        <p:txBody>
          <a:bodyPr/>
          <a:lstStyle/>
          <a:p>
            <a:r>
              <a:rPr lang="en-GB" sz="2800" b="0" dirty="0"/>
              <a:t>Indicators are organized around 6 dimensions</a:t>
            </a:r>
            <a:endParaRPr lang="fr-FR" sz="2800" b="0" dirty="0"/>
          </a:p>
        </p:txBody>
      </p:sp>
      <p:grpSp>
        <p:nvGrpSpPr>
          <p:cNvPr id="20" name="Group 19">
            <a:extLst>
              <a:ext uri="{FF2B5EF4-FFF2-40B4-BE49-F238E27FC236}">
                <a16:creationId xmlns:a16="http://schemas.microsoft.com/office/drawing/2014/main" id="{0F8AA4AA-2BC8-0BDF-EC19-75DB3E4674CE}"/>
              </a:ext>
            </a:extLst>
          </p:cNvPr>
          <p:cNvGrpSpPr/>
          <p:nvPr/>
        </p:nvGrpSpPr>
        <p:grpSpPr>
          <a:xfrm>
            <a:off x="2198102" y="1816493"/>
            <a:ext cx="5360467" cy="907941"/>
            <a:chOff x="2199317" y="2092021"/>
            <a:chExt cx="5360467" cy="907941"/>
          </a:xfrm>
        </p:grpSpPr>
        <p:sp>
          <p:nvSpPr>
            <p:cNvPr id="8" name="ZoneTexte 4">
              <a:extLst>
                <a:ext uri="{FF2B5EF4-FFF2-40B4-BE49-F238E27FC236}">
                  <a16:creationId xmlns:a16="http://schemas.microsoft.com/office/drawing/2014/main" id="{E470CE62-0DD3-52D1-B0C5-3BF9EBAB498D}"/>
                </a:ext>
              </a:extLst>
            </p:cNvPr>
            <p:cNvSpPr txBox="1"/>
            <p:nvPr/>
          </p:nvSpPr>
          <p:spPr>
            <a:xfrm>
              <a:off x="2199317" y="2092021"/>
              <a:ext cx="5360467" cy="907941"/>
            </a:xfrm>
            <a:prstGeom prst="rect">
              <a:avLst/>
            </a:prstGeom>
            <a:solidFill>
              <a:schemeClr val="accent5">
                <a:lumMod val="50000"/>
              </a:scheme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Persons, jobs and work activities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13" name="ZoneTexte 4">
              <a:extLst>
                <a:ext uri="{FF2B5EF4-FFF2-40B4-BE49-F238E27FC236}">
                  <a16:creationId xmlns:a16="http://schemas.microsoft.com/office/drawing/2014/main" id="{8786F296-1143-63D9-2190-C8BD605D0D4C}"/>
                </a:ext>
              </a:extLst>
            </p:cNvPr>
            <p:cNvSpPr txBox="1"/>
            <p:nvPr/>
          </p:nvSpPr>
          <p:spPr>
            <a:xfrm>
              <a:off x="2276036" y="2393521"/>
              <a:ext cx="1604556" cy="535531"/>
            </a:xfrm>
            <a:prstGeom prst="rect">
              <a:avLst/>
            </a:prstGeom>
            <a:solidFill>
              <a:srgbClr val="037E7B"/>
            </a:solidFill>
            <a:ln>
              <a:solidFill>
                <a:schemeClr val="bg1"/>
              </a:solidFill>
            </a:ln>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Informal employment </a:t>
              </a:r>
            </a:p>
          </p:txBody>
        </p:sp>
        <p:sp>
          <p:nvSpPr>
            <p:cNvPr id="14" name="ZoneTexte 4">
              <a:extLst>
                <a:ext uri="{FF2B5EF4-FFF2-40B4-BE49-F238E27FC236}">
                  <a16:creationId xmlns:a16="http://schemas.microsoft.com/office/drawing/2014/main" id="{012C5223-922D-4D0E-9675-274D6FB5B276}"/>
                </a:ext>
              </a:extLst>
            </p:cNvPr>
            <p:cNvSpPr txBox="1"/>
            <p:nvPr/>
          </p:nvSpPr>
          <p:spPr>
            <a:xfrm>
              <a:off x="3968758" y="2404010"/>
              <a:ext cx="1914993" cy="535531"/>
            </a:xfrm>
            <a:prstGeom prst="rect">
              <a:avLst/>
            </a:prstGeom>
            <a:solidFill>
              <a:srgbClr val="037E7B"/>
            </a:solidFill>
            <a:ln>
              <a:solidFill>
                <a:schemeClr val="bg1"/>
              </a:solidFill>
            </a:ln>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Partly informal activities</a:t>
              </a: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16" name="ZoneTexte 4">
              <a:extLst>
                <a:ext uri="{FF2B5EF4-FFF2-40B4-BE49-F238E27FC236}">
                  <a16:creationId xmlns:a16="http://schemas.microsoft.com/office/drawing/2014/main" id="{2822027D-7FC0-8B02-30E5-46F285F81682}"/>
                </a:ext>
              </a:extLst>
            </p:cNvPr>
            <p:cNvSpPr txBox="1"/>
            <p:nvPr/>
          </p:nvSpPr>
          <p:spPr>
            <a:xfrm>
              <a:off x="5999684" y="2407465"/>
              <a:ext cx="1438912" cy="535531"/>
            </a:xfrm>
            <a:prstGeom prst="rect">
              <a:avLst/>
            </a:prstGeom>
            <a:solidFill>
              <a:srgbClr val="037E7B"/>
            </a:solidFill>
            <a:ln>
              <a:solidFill>
                <a:schemeClr val="bg1"/>
              </a:solidFill>
            </a:ln>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W</a:t>
              </a:r>
              <a:r>
                <a:rPr kumimoji="0" lang="en-GB" sz="1600" b="0" i="0" u="none" strike="noStrike" kern="1200" cap="none" spc="0" normalizeH="0" baseline="0" noProof="0" dirty="0" err="1">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ork</a:t>
              </a: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 activities (other)</a:t>
              </a:r>
              <a:endPar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grpSp>
      <p:grpSp>
        <p:nvGrpSpPr>
          <p:cNvPr id="22" name="Group 21">
            <a:extLst>
              <a:ext uri="{FF2B5EF4-FFF2-40B4-BE49-F238E27FC236}">
                <a16:creationId xmlns:a16="http://schemas.microsoft.com/office/drawing/2014/main" id="{BAAF8EC5-5FE6-FEAB-EDE0-2E798A3ED084}"/>
              </a:ext>
            </a:extLst>
          </p:cNvPr>
          <p:cNvGrpSpPr/>
          <p:nvPr/>
        </p:nvGrpSpPr>
        <p:grpSpPr>
          <a:xfrm>
            <a:off x="7629079" y="1813971"/>
            <a:ext cx="2236573" cy="892552"/>
            <a:chOff x="7630294" y="2089499"/>
            <a:chExt cx="2236573" cy="892552"/>
          </a:xfrm>
        </p:grpSpPr>
        <p:sp>
          <p:nvSpPr>
            <p:cNvPr id="11" name="ZoneTexte 4">
              <a:extLst>
                <a:ext uri="{FF2B5EF4-FFF2-40B4-BE49-F238E27FC236}">
                  <a16:creationId xmlns:a16="http://schemas.microsoft.com/office/drawing/2014/main" id="{10D49A6B-AD6F-1DBC-01DE-9008F5B50038}"/>
                </a:ext>
              </a:extLst>
            </p:cNvPr>
            <p:cNvSpPr txBox="1"/>
            <p:nvPr/>
          </p:nvSpPr>
          <p:spPr>
            <a:xfrm>
              <a:off x="7630294" y="2089499"/>
              <a:ext cx="2236573" cy="892552"/>
            </a:xfrm>
            <a:prstGeom prst="rect">
              <a:avLst/>
            </a:prstGeom>
            <a:solidFill>
              <a:srgbClr val="85CA3A"/>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60606"/>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Economic units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60606"/>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 </a:t>
              </a:r>
              <a:endPar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17" name="ZoneTexte 4">
              <a:extLst>
                <a:ext uri="{FF2B5EF4-FFF2-40B4-BE49-F238E27FC236}">
                  <a16:creationId xmlns:a16="http://schemas.microsoft.com/office/drawing/2014/main" id="{C00DEE05-0CF7-C79A-F88E-DF5551943026}"/>
                </a:ext>
              </a:extLst>
            </p:cNvPr>
            <p:cNvSpPr txBox="1"/>
            <p:nvPr/>
          </p:nvSpPr>
          <p:spPr>
            <a:xfrm>
              <a:off x="7688389" y="2457039"/>
              <a:ext cx="2077599" cy="383203"/>
            </a:xfrm>
            <a:prstGeom prst="rect">
              <a:avLst/>
            </a:prstGeom>
            <a:solidFill>
              <a:srgbClr val="92D050"/>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Informal </a:t>
              </a:r>
              <a:r>
                <a:rPr kumimoji="0" lang="fr-FR" sz="1800" b="0" i="0" u="none" strike="noStrike" kern="1200" cap="none" spc="0" normalizeH="0" baseline="0" noProof="0" dirty="0" err="1">
                  <a:ln>
                    <a:noFill/>
                  </a:ln>
                  <a:solidFill>
                    <a:srgbClr val="000000">
                      <a:lumMod val="95000"/>
                      <a:lumOff val="5000"/>
                    </a:srgbClr>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sector</a:t>
              </a: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 </a:t>
              </a:r>
            </a:p>
          </p:txBody>
        </p:sp>
      </p:grpSp>
      <p:sp>
        <p:nvSpPr>
          <p:cNvPr id="18" name="ZoneTexte 4">
            <a:extLst>
              <a:ext uri="{FF2B5EF4-FFF2-40B4-BE49-F238E27FC236}">
                <a16:creationId xmlns:a16="http://schemas.microsoft.com/office/drawing/2014/main" id="{270AF10E-F4E4-DDBC-1276-D7A6A11E5D92}"/>
              </a:ext>
            </a:extLst>
          </p:cNvPr>
          <p:cNvSpPr txBox="1"/>
          <p:nvPr/>
        </p:nvSpPr>
        <p:spPr>
          <a:xfrm>
            <a:off x="9936162" y="1822770"/>
            <a:ext cx="2236573" cy="861774"/>
          </a:xfrm>
          <a:prstGeom prst="rect">
            <a:avLst/>
          </a:prstGeom>
          <a:solidFill>
            <a:schemeClr val="bg1">
              <a:lumMod val="95000"/>
            </a:scheme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3005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Informal </a:t>
            </a:r>
            <a:r>
              <a:rPr kumimoji="0" lang="en-GB" sz="2000" b="1" i="0" u="none" strike="noStrike" kern="1200" cap="none" spc="0" normalizeH="0" baseline="0" noProof="0" dirty="0">
                <a:ln>
                  <a:noFill/>
                </a:ln>
                <a:solidFill>
                  <a:srgbClr val="23005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productive</a:t>
            </a:r>
            <a:r>
              <a:rPr kumimoji="0" lang="en-GB" sz="1600" b="1" i="0" u="none" strike="noStrike" kern="1200" cap="none" spc="0" normalizeH="0" baseline="0" noProof="0" dirty="0">
                <a:ln>
                  <a:noFill/>
                </a:ln>
                <a:solidFill>
                  <a:srgbClr val="23005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 activities </a:t>
            </a:r>
            <a:r>
              <a:rPr kumimoji="0" lang="en-GB" sz="1400" b="0" i="0" u="none" strike="noStrike" kern="1200" cap="none" spc="0" normalizeH="0" baseline="0" noProof="0" dirty="0">
                <a:ln>
                  <a:noFill/>
                </a:ln>
                <a:solidFill>
                  <a:srgbClr val="23005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rPr>
              <a:t>(contribution to GDP)</a:t>
            </a:r>
            <a:endParaRPr kumimoji="0" lang="en-GB" sz="1600" b="0" i="0" u="none" strike="noStrike" kern="1200" cap="none" spc="0" normalizeH="0" baseline="0" noProof="0" dirty="0">
              <a:ln>
                <a:noFill/>
              </a:ln>
              <a:solidFill>
                <a:srgbClr val="230050"/>
              </a:solidFill>
              <a:effectLst/>
              <a:uLnTx/>
              <a:uFillTx/>
              <a:latin typeface="Calibri" panose="020F0502020204030204" pitchFamily="34" charset="0"/>
              <a:ea typeface="Noto Sans" panose="020B0502040504020204" pitchFamily="34" charset="0"/>
              <a:cs typeface="Calibri" panose="020F0502020204030204" pitchFamily="34" charset="0"/>
              <a:sym typeface="Helvetica Neue"/>
            </a:endParaRPr>
          </a:p>
        </p:txBody>
      </p:sp>
      <p:sp>
        <p:nvSpPr>
          <p:cNvPr id="19" name="Flèche : chevron 11">
            <a:extLst>
              <a:ext uri="{FF2B5EF4-FFF2-40B4-BE49-F238E27FC236}">
                <a16:creationId xmlns:a16="http://schemas.microsoft.com/office/drawing/2014/main" id="{A959D42C-C706-92E6-70C7-CDEBBBB27B68}"/>
              </a:ext>
            </a:extLst>
          </p:cNvPr>
          <p:cNvSpPr/>
          <p:nvPr/>
        </p:nvSpPr>
        <p:spPr>
          <a:xfrm>
            <a:off x="9730060" y="2045776"/>
            <a:ext cx="247734" cy="256354"/>
          </a:xfrm>
          <a:prstGeom prst="chevron">
            <a:avLst/>
          </a:prstGeom>
          <a:solidFill>
            <a:srgbClr val="0246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230050"/>
              </a:solidFill>
              <a:effectLst/>
              <a:uLnTx/>
              <a:uFillTx/>
              <a:latin typeface="Calibri" panose="020F0502020204030204" pitchFamily="34" charset="0"/>
              <a:ea typeface="Noto Sans" panose="020B0502040504020204" pitchFamily="34" charset="0"/>
              <a:cs typeface="Calibri" panose="020F0502020204030204" pitchFamily="34" charset="0"/>
            </a:endParaRPr>
          </a:p>
        </p:txBody>
      </p:sp>
      <p:sp>
        <p:nvSpPr>
          <p:cNvPr id="2" name="ZoneTexte 5">
            <a:extLst>
              <a:ext uri="{FF2B5EF4-FFF2-40B4-BE49-F238E27FC236}">
                <a16:creationId xmlns:a16="http://schemas.microsoft.com/office/drawing/2014/main" id="{AF01D958-0C22-2674-2870-543E6F1DF553}"/>
              </a:ext>
            </a:extLst>
          </p:cNvPr>
          <p:cNvSpPr txBox="1"/>
          <p:nvPr/>
        </p:nvSpPr>
        <p:spPr>
          <a:xfrm>
            <a:off x="81280" y="2762399"/>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A. Extent of informality</a:t>
            </a:r>
          </a:p>
        </p:txBody>
      </p:sp>
      <p:sp>
        <p:nvSpPr>
          <p:cNvPr id="5" name="ZoneTexte 5">
            <a:extLst>
              <a:ext uri="{FF2B5EF4-FFF2-40B4-BE49-F238E27FC236}">
                <a16:creationId xmlns:a16="http://schemas.microsoft.com/office/drawing/2014/main" id="{812BBA5F-64EF-5DDD-8958-74904C0E5632}"/>
              </a:ext>
            </a:extLst>
          </p:cNvPr>
          <p:cNvSpPr txBox="1"/>
          <p:nvPr/>
        </p:nvSpPr>
        <p:spPr>
          <a:xfrm>
            <a:off x="81281" y="3401282"/>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B. Composition of informality</a:t>
            </a:r>
          </a:p>
        </p:txBody>
      </p:sp>
      <p:sp>
        <p:nvSpPr>
          <p:cNvPr id="6" name="ZoneTexte 5">
            <a:extLst>
              <a:ext uri="{FF2B5EF4-FFF2-40B4-BE49-F238E27FC236}">
                <a16:creationId xmlns:a16="http://schemas.microsoft.com/office/drawing/2014/main" id="{08A6E976-AF7E-5980-6324-B66065758EC1}"/>
              </a:ext>
            </a:extLst>
          </p:cNvPr>
          <p:cNvSpPr txBox="1"/>
          <p:nvPr/>
        </p:nvSpPr>
        <p:spPr>
          <a:xfrm>
            <a:off x="76633" y="4679048"/>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D. Working conditions &amp; productivity</a:t>
            </a:r>
          </a:p>
        </p:txBody>
      </p:sp>
      <p:sp>
        <p:nvSpPr>
          <p:cNvPr id="7" name="ZoneTexte 5">
            <a:extLst>
              <a:ext uri="{FF2B5EF4-FFF2-40B4-BE49-F238E27FC236}">
                <a16:creationId xmlns:a16="http://schemas.microsoft.com/office/drawing/2014/main" id="{766BB01D-403A-75A0-E12D-2A7EAF567D34}"/>
              </a:ext>
            </a:extLst>
          </p:cNvPr>
          <p:cNvSpPr txBox="1"/>
          <p:nvPr/>
        </p:nvSpPr>
        <p:spPr>
          <a:xfrm>
            <a:off x="76633" y="5317931"/>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E. Contextual vulnerability</a:t>
            </a:r>
          </a:p>
        </p:txBody>
      </p:sp>
      <p:sp>
        <p:nvSpPr>
          <p:cNvPr id="10" name="ZoneTexte 5">
            <a:extLst>
              <a:ext uri="{FF2B5EF4-FFF2-40B4-BE49-F238E27FC236}">
                <a16:creationId xmlns:a16="http://schemas.microsoft.com/office/drawing/2014/main" id="{E23C5828-AAB0-B010-1B6F-9C03D400DFDB}"/>
              </a:ext>
            </a:extLst>
          </p:cNvPr>
          <p:cNvSpPr txBox="1"/>
          <p:nvPr/>
        </p:nvSpPr>
        <p:spPr>
          <a:xfrm>
            <a:off x="81280" y="5956816"/>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F. Other structural factors</a:t>
            </a:r>
          </a:p>
        </p:txBody>
      </p:sp>
      <p:sp>
        <p:nvSpPr>
          <p:cNvPr id="12" name="ZoneTexte 5">
            <a:extLst>
              <a:ext uri="{FF2B5EF4-FFF2-40B4-BE49-F238E27FC236}">
                <a16:creationId xmlns:a16="http://schemas.microsoft.com/office/drawing/2014/main" id="{9099011C-23BB-167E-1B41-DDFF16A2ED31}"/>
              </a:ext>
            </a:extLst>
          </p:cNvPr>
          <p:cNvSpPr txBox="1"/>
          <p:nvPr/>
        </p:nvSpPr>
        <p:spPr>
          <a:xfrm>
            <a:off x="81281" y="4040165"/>
            <a:ext cx="2066494" cy="584775"/>
          </a:xfrm>
          <a:prstGeom prst="rect">
            <a:avLst/>
          </a:prstGeom>
          <a:solidFill>
            <a:srgbClr val="039F9B"/>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C. Exposure to informality</a:t>
            </a:r>
          </a:p>
        </p:txBody>
      </p:sp>
      <p:sp>
        <p:nvSpPr>
          <p:cNvPr id="24" name="ZoneTexte 20">
            <a:extLst>
              <a:ext uri="{FF2B5EF4-FFF2-40B4-BE49-F238E27FC236}">
                <a16:creationId xmlns:a16="http://schemas.microsoft.com/office/drawing/2014/main" id="{C46BB481-BCDA-D5C2-E3B2-1DD909B15D86}"/>
              </a:ext>
            </a:extLst>
          </p:cNvPr>
          <p:cNvSpPr txBox="1"/>
          <p:nvPr/>
        </p:nvSpPr>
        <p:spPr>
          <a:xfrm>
            <a:off x="2143125" y="2795221"/>
            <a:ext cx="9903577" cy="646331"/>
          </a:xfrm>
          <a:prstGeom prst="rect">
            <a:avLst/>
          </a:prstGeom>
          <a:noFill/>
        </p:spPr>
        <p:txBody>
          <a:bodyPr wrap="square">
            <a:spAutoFit/>
          </a:bodyPr>
          <a:lstStyle/>
          <a:p>
            <a:pPr marL="361950" marR="0" lvl="5" indent="-342900" algn="l" defTabSz="914400" rtl="0" eaLnBrk="1" fontAlgn="auto" latinLnBrk="0" hangingPunct="1">
              <a:lnSpc>
                <a:spcPct val="100000"/>
              </a:lnSpc>
              <a:spcBef>
                <a:spcPts val="0"/>
              </a:spcBef>
              <a:spcAft>
                <a:spcPts val="600"/>
              </a:spcAft>
              <a:buClr>
                <a:srgbClr val="FF0000"/>
              </a:buClr>
              <a:buSzPct val="100000"/>
              <a:buFont typeface="+mj-lt"/>
              <a:buAutoNum type="alphaLcParenR"/>
              <a:tabLst/>
              <a:defRPr/>
            </a:pPr>
            <a:r>
              <a:rPr kumimoji="0" lang="en-A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Extent of informality </a:t>
            </a:r>
            <a:r>
              <a:rPr kumimoji="0" lang="en-AU"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AU"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prevalence of informality across jobs, work activities, economic units and productive activities </a:t>
            </a:r>
            <a:r>
              <a:rPr kumimoji="0" lang="en-AU"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[M</a:t>
            </a:r>
            <a:r>
              <a:rPr kumimoji="0" lang="en-GB" sz="18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onitoring</a:t>
            </a:r>
            <a:r>
              <a:rPr kumimoji="0" lang="en-GB"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including of SDG 8.3.1 and awareness raising]</a:t>
            </a:r>
          </a:p>
        </p:txBody>
      </p:sp>
      <p:sp>
        <p:nvSpPr>
          <p:cNvPr id="25" name="ZoneTexte 29">
            <a:extLst>
              <a:ext uri="{FF2B5EF4-FFF2-40B4-BE49-F238E27FC236}">
                <a16:creationId xmlns:a16="http://schemas.microsoft.com/office/drawing/2014/main" id="{14025AE2-FC3D-F08C-6366-4B1276C2671C}"/>
              </a:ext>
            </a:extLst>
          </p:cNvPr>
          <p:cNvSpPr txBox="1"/>
          <p:nvPr/>
        </p:nvSpPr>
        <p:spPr>
          <a:xfrm>
            <a:off x="2143125" y="3412428"/>
            <a:ext cx="9903576" cy="1831271"/>
          </a:xfrm>
          <a:prstGeom prst="rect">
            <a:avLst/>
          </a:prstGeom>
          <a:solidFill>
            <a:schemeClr val="bg1"/>
          </a:solidFill>
        </p:spPr>
        <p:txBody>
          <a:bodyPr wrap="square">
            <a:spAutoFit/>
          </a:bodyPr>
          <a:lstStyle/>
          <a:p>
            <a:pPr marL="361950" marR="0" lvl="5" indent="-342900" algn="l" defTabSz="914400" rtl="0" eaLnBrk="1" fontAlgn="auto" latinLnBrk="0" hangingPunct="1">
              <a:lnSpc>
                <a:spcPct val="100000"/>
              </a:lnSpc>
              <a:spcBef>
                <a:spcPts val="0"/>
              </a:spcBef>
              <a:spcAft>
                <a:spcPts val="600"/>
              </a:spcAft>
              <a:buClr>
                <a:srgbClr val="FF0000"/>
              </a:buClr>
              <a:buSzPct val="100000"/>
              <a:buFont typeface="+mj-lt"/>
              <a:buAutoNum type="alphaLcParenR" startAt="2"/>
              <a:tabLst/>
              <a:defRPr/>
            </a:pPr>
            <a:r>
              <a:rPr kumimoji="0" lang="en-A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Composition of informality </a:t>
            </a:r>
            <a:r>
              <a:rPr kumimoji="0" lang="en-AU"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distribution of informal and formal jobs, work activities and economic units by socio-demographic, employment-related characteristics and characteristics of the economic units and socio-demographic characteristics of the owner or owners.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819150" marR="0" lvl="6" indent="-342900" algn="l" defTabSz="914400" rtl="0" eaLnBrk="1" fontAlgn="auto" latinLnBrk="0" hangingPunct="1">
              <a:lnSpc>
                <a:spcPct val="100000"/>
              </a:lnSpc>
              <a:spcBef>
                <a:spcPts val="0"/>
              </a:spcBef>
              <a:spcAft>
                <a:spcPts val="600"/>
              </a:spcAft>
              <a:buClr>
                <a:srgbClr val="FF0000"/>
              </a:buClr>
              <a:buSzPct val="100000"/>
              <a:buFont typeface="Wingdings 2" panose="05020102010507070707" pitchFamily="18" charset="2"/>
              <a:buChar char="Í"/>
              <a:tabLst/>
              <a:defRPr/>
            </a:pPr>
            <a:r>
              <a:rPr kumimoji="0" lang="en-AU"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Identification of the prevalent forms of informality; of groups most represented in numbers in informal employment, informal work activities, informal sector economic units </a:t>
            </a:r>
            <a:r>
              <a:rPr kumimoji="0" lang="en-AU"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Wingdings 3" panose="05040102010807070707" pitchFamily="18" charset="2"/>
              </a:rPr>
              <a:t></a:t>
            </a:r>
            <a:r>
              <a:rPr kumimoji="0" lang="en-AU"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GB"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Can support agreement on priority groups for policy interventions</a:t>
            </a:r>
            <a:endParaRPr kumimoji="0" lang="fr-FR"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31" name="ZoneTexte 31">
            <a:extLst>
              <a:ext uri="{FF2B5EF4-FFF2-40B4-BE49-F238E27FC236}">
                <a16:creationId xmlns:a16="http://schemas.microsoft.com/office/drawing/2014/main" id="{6767A547-DA31-2E15-3732-A351A9418CDD}"/>
              </a:ext>
            </a:extLst>
          </p:cNvPr>
          <p:cNvSpPr txBox="1"/>
          <p:nvPr/>
        </p:nvSpPr>
        <p:spPr>
          <a:xfrm>
            <a:off x="2143125" y="3982722"/>
            <a:ext cx="9903578" cy="1831271"/>
          </a:xfrm>
          <a:prstGeom prst="rect">
            <a:avLst/>
          </a:prstGeom>
          <a:solidFill>
            <a:schemeClr val="bg1"/>
          </a:solidFill>
        </p:spPr>
        <p:txBody>
          <a:bodyPr wrap="square">
            <a:spAutoFit/>
          </a:bodyPr>
          <a:lstStyle/>
          <a:p>
            <a:pPr marL="361950" marR="0" lvl="5" indent="-342900" algn="l" defTabSz="914400" rtl="0" eaLnBrk="1" fontAlgn="auto" latinLnBrk="0" hangingPunct="1">
              <a:lnSpc>
                <a:spcPct val="100000"/>
              </a:lnSpc>
              <a:spcBef>
                <a:spcPts val="0"/>
              </a:spcBef>
              <a:spcAft>
                <a:spcPts val="600"/>
              </a:spcAft>
              <a:buClr>
                <a:srgbClr val="FF0000"/>
              </a:buClr>
              <a:buSzPct val="100000"/>
              <a:buFont typeface="+mj-lt"/>
              <a:buAutoNum type="alphaLcParenR" startAt="3"/>
              <a:tabLst/>
              <a:defRPr/>
            </a:pPr>
            <a:r>
              <a:rPr kumimoji="0" lang="en-A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Exposure to informality </a:t>
            </a:r>
            <a:r>
              <a:rPr kumimoji="0" lang="en-AU"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percentage of persons in informal employment and of economic units in the informal sector by socio-demographic, employment-related characteristics and characteristics of the economic units and socio-demographic characteristics of the owner or owners;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819150" marR="0" lvl="6" indent="-342900" algn="l" defTabSz="914400" rtl="0" eaLnBrk="1" fontAlgn="auto" latinLnBrk="0" hangingPunct="1">
              <a:lnSpc>
                <a:spcPct val="100000"/>
              </a:lnSpc>
              <a:spcBef>
                <a:spcPts val="0"/>
              </a:spcBef>
              <a:spcAft>
                <a:spcPts val="600"/>
              </a:spcAft>
              <a:buClr>
                <a:srgbClr val="FF0000"/>
              </a:buClr>
              <a:buSzPct val="100000"/>
              <a:buFont typeface="Wingdings 2" panose="05020102010507070707" pitchFamily="18" charset="2"/>
              <a:buChar char="Í"/>
              <a:tabLst/>
              <a:defRPr/>
            </a:pPr>
            <a:r>
              <a:rPr kumimoji="0" lang="en-AU"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Identification of some of the drivers of informality associated to socio-demographic, employment related and enterprise features; identify categories  of workers and economic units most at risk of informality </a:t>
            </a:r>
            <a:r>
              <a:rPr kumimoji="0" lang="en-AU"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Wingdings 3" panose="05040102010807070707" pitchFamily="18" charset="2"/>
              </a:rPr>
              <a:t> </a:t>
            </a:r>
            <a:r>
              <a:rPr kumimoji="0" lang="en-AU"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can support the definition of priority groups</a:t>
            </a:r>
            <a:endParaRPr kumimoji="0" lang="fr-FR"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33" name="ZoneTexte 33">
            <a:extLst>
              <a:ext uri="{FF2B5EF4-FFF2-40B4-BE49-F238E27FC236}">
                <a16:creationId xmlns:a16="http://schemas.microsoft.com/office/drawing/2014/main" id="{36965D6A-3F5B-2E3D-104F-A58784EA4AC1}"/>
              </a:ext>
            </a:extLst>
          </p:cNvPr>
          <p:cNvSpPr txBox="1"/>
          <p:nvPr/>
        </p:nvSpPr>
        <p:spPr>
          <a:xfrm>
            <a:off x="2143125" y="4346529"/>
            <a:ext cx="9857584" cy="2369880"/>
          </a:xfrm>
          <a:prstGeom prst="rect">
            <a:avLst/>
          </a:prstGeom>
          <a:solidFill>
            <a:schemeClr val="bg1"/>
          </a:solidFill>
        </p:spPr>
        <p:txBody>
          <a:bodyPr wrap="square">
            <a:spAutoFit/>
          </a:bodyPr>
          <a:lstStyle/>
          <a:p>
            <a:pPr marL="361950" marR="0" lvl="5" indent="-361950" algn="l" defTabSz="914400" rtl="0" eaLnBrk="1" fontAlgn="auto" latinLnBrk="0" hangingPunct="1">
              <a:lnSpc>
                <a:spcPct val="100000"/>
              </a:lnSpc>
              <a:spcBef>
                <a:spcPts val="0"/>
              </a:spcBef>
              <a:spcAft>
                <a:spcPts val="600"/>
              </a:spcAft>
              <a:buClr>
                <a:srgbClr val="FF0000"/>
              </a:buClr>
              <a:buSzPct val="100000"/>
              <a:buFont typeface="+mj-lt"/>
              <a:buAutoNum type="alphaLcParenR" startAt="4"/>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Working conditions and levels of protection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those in informal and formal employment, </a:t>
            </a: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productivity and factors constraining or enhancing the development and sustainability of informal economic units and formal ones </a:t>
            </a:r>
            <a:r>
              <a:rPr kumimoji="0" lang="en-US"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AU" sz="17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incl. in their capacity to provide formal decent jobs for the owner and for employees)</a:t>
            </a:r>
            <a:r>
              <a:rPr kumimoji="0" lang="en-AU" sz="17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819150" marR="0" lvl="6" indent="-342900" algn="l" defTabSz="914400" rtl="0" eaLnBrk="1" fontAlgn="auto" latinLnBrk="0" hangingPunct="1">
              <a:lnSpc>
                <a:spcPct val="100000"/>
              </a:lnSpc>
              <a:spcBef>
                <a:spcPts val="0"/>
              </a:spcBef>
              <a:spcAft>
                <a:spcPts val="600"/>
              </a:spcAft>
              <a:buClr>
                <a:srgbClr val="FF0000"/>
              </a:buClr>
              <a:buSzPct val="100000"/>
              <a:buFont typeface="Wingdings 2" panose="05020102010507070707" pitchFamily="18" charset="2"/>
              <a:buChar char="Í"/>
              <a:tabLst/>
              <a:defRPr/>
            </a:pPr>
            <a:r>
              <a:rPr kumimoji="0" lang="en-AU"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Contributes to identify various levels of protection and/or of vulnerability associated to informal and formal jobs and possibly work activities; identify the extent of decent work deficits, including whether formal jobs mean decent jobs; contributes to the assessment of workers and economic units “readiness” to formalize in a sustainable way in the short term</a:t>
            </a:r>
            <a:endParaRPr kumimoji="0" lang="fr-FR"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35" name="ZoneTexte 36">
            <a:extLst>
              <a:ext uri="{FF2B5EF4-FFF2-40B4-BE49-F238E27FC236}">
                <a16:creationId xmlns:a16="http://schemas.microsoft.com/office/drawing/2014/main" id="{06DD2218-D90B-09FC-B89F-4DABA2FD8F43}"/>
              </a:ext>
            </a:extLst>
          </p:cNvPr>
          <p:cNvSpPr txBox="1"/>
          <p:nvPr/>
        </p:nvSpPr>
        <p:spPr>
          <a:xfrm>
            <a:off x="2143125" y="4702837"/>
            <a:ext cx="9912872" cy="2108269"/>
          </a:xfrm>
          <a:prstGeom prst="rect">
            <a:avLst/>
          </a:prstGeom>
          <a:solidFill>
            <a:schemeClr val="bg1"/>
          </a:solidFill>
        </p:spPr>
        <p:txBody>
          <a:bodyPr wrap="square">
            <a:spAutoFit/>
          </a:bodyPr>
          <a:lstStyle/>
          <a:p>
            <a:pPr marL="361950" marR="0" lvl="5" indent="-361950" algn="l" defTabSz="914400" rtl="0" eaLnBrk="1" fontAlgn="auto" latinLnBrk="0" hangingPunct="1">
              <a:lnSpc>
                <a:spcPct val="100000"/>
              </a:lnSpc>
              <a:spcBef>
                <a:spcPts val="0"/>
              </a:spcBef>
              <a:spcAft>
                <a:spcPts val="600"/>
              </a:spcAft>
              <a:buClr>
                <a:srgbClr val="FF0000"/>
              </a:buClr>
              <a:buSzPct val="100000"/>
              <a:buFont typeface="+mj-lt"/>
              <a:buAutoNum type="alphaLcParenR" startAt="5"/>
              <a:tabLst/>
              <a:defRPr/>
            </a:pPr>
            <a:r>
              <a:rPr kumimoji="0" lang="en-AU"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ontextual</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vulnerabilities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including in respect of poverty, income and social protection from all sources and for all household members and in respect of the composition of households, such as households with people in formal employment or households with at least one member contributing to social security </a:t>
            </a:r>
          </a:p>
          <a:p>
            <a:pPr marL="819150" marR="0" lvl="6" indent="-342900" algn="l" defTabSz="914400" rtl="0" eaLnBrk="1" fontAlgn="auto" latinLnBrk="0" hangingPunct="1">
              <a:lnSpc>
                <a:spcPct val="100000"/>
              </a:lnSpc>
              <a:spcBef>
                <a:spcPts val="0"/>
              </a:spcBef>
              <a:spcAft>
                <a:spcPts val="600"/>
              </a:spcAft>
              <a:buClr>
                <a:srgbClr val="FF0000"/>
              </a:buClr>
              <a:buSzPct val="100000"/>
              <a:buFont typeface="Wingdings 2" panose="05020102010507070707" pitchFamily="18" charset="2"/>
              <a:buChar char="Í"/>
              <a:tabLst/>
              <a:defRPr/>
            </a:pPr>
            <a:r>
              <a:rPr kumimoji="0" lang="en-AU"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Complements the assessment of levels of protection and vulnerability associated to people’s own job to consider sources of protection or vulnerability within households and beyond the world of work</a:t>
            </a:r>
            <a:endParaRPr kumimoji="0" lang="fr-FR"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36" name="ZoneTexte 5">
            <a:extLst>
              <a:ext uri="{FF2B5EF4-FFF2-40B4-BE49-F238E27FC236}">
                <a16:creationId xmlns:a16="http://schemas.microsoft.com/office/drawing/2014/main" id="{26C0A236-218D-D1D9-621A-E44AAD057511}"/>
              </a:ext>
            </a:extLst>
          </p:cNvPr>
          <p:cNvSpPr txBox="1"/>
          <p:nvPr/>
        </p:nvSpPr>
        <p:spPr>
          <a:xfrm>
            <a:off x="81280" y="2762399"/>
            <a:ext cx="2066494" cy="584775"/>
          </a:xfrm>
          <a:prstGeom prst="rect">
            <a:avLst/>
          </a:prstGeom>
          <a:solidFill>
            <a:srgbClr val="FF0000"/>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A. Extent of informality</a:t>
            </a:r>
          </a:p>
        </p:txBody>
      </p:sp>
      <p:sp>
        <p:nvSpPr>
          <p:cNvPr id="38" name="ZoneTexte 5">
            <a:extLst>
              <a:ext uri="{FF2B5EF4-FFF2-40B4-BE49-F238E27FC236}">
                <a16:creationId xmlns:a16="http://schemas.microsoft.com/office/drawing/2014/main" id="{449FC4CE-1412-112D-C941-F0A1EBD5A599}"/>
              </a:ext>
            </a:extLst>
          </p:cNvPr>
          <p:cNvSpPr txBox="1"/>
          <p:nvPr/>
        </p:nvSpPr>
        <p:spPr>
          <a:xfrm>
            <a:off x="81280" y="3401504"/>
            <a:ext cx="2066494" cy="584775"/>
          </a:xfrm>
          <a:prstGeom prst="rect">
            <a:avLst/>
          </a:prstGeom>
          <a:solidFill>
            <a:srgbClr val="FF0000"/>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B. Composition of informality</a:t>
            </a:r>
          </a:p>
        </p:txBody>
      </p:sp>
      <p:sp>
        <p:nvSpPr>
          <p:cNvPr id="40" name="ZoneTexte 5">
            <a:extLst>
              <a:ext uri="{FF2B5EF4-FFF2-40B4-BE49-F238E27FC236}">
                <a16:creationId xmlns:a16="http://schemas.microsoft.com/office/drawing/2014/main" id="{241D1863-9505-A0B9-10BC-87AB1E0C9248}"/>
              </a:ext>
            </a:extLst>
          </p:cNvPr>
          <p:cNvSpPr txBox="1"/>
          <p:nvPr/>
        </p:nvSpPr>
        <p:spPr>
          <a:xfrm>
            <a:off x="81280" y="4054142"/>
            <a:ext cx="2066494" cy="584775"/>
          </a:xfrm>
          <a:prstGeom prst="rect">
            <a:avLst/>
          </a:prstGeom>
          <a:solidFill>
            <a:srgbClr val="FF0000"/>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C. Exposure to informality</a:t>
            </a:r>
          </a:p>
        </p:txBody>
      </p:sp>
      <p:sp>
        <p:nvSpPr>
          <p:cNvPr id="42" name="ZoneTexte 5">
            <a:extLst>
              <a:ext uri="{FF2B5EF4-FFF2-40B4-BE49-F238E27FC236}">
                <a16:creationId xmlns:a16="http://schemas.microsoft.com/office/drawing/2014/main" id="{18D0540D-72A4-1FD2-9C01-1F3C15786254}"/>
              </a:ext>
            </a:extLst>
          </p:cNvPr>
          <p:cNvSpPr txBox="1"/>
          <p:nvPr/>
        </p:nvSpPr>
        <p:spPr>
          <a:xfrm>
            <a:off x="76633" y="4679048"/>
            <a:ext cx="2066494" cy="584775"/>
          </a:xfrm>
          <a:prstGeom prst="rect">
            <a:avLst/>
          </a:prstGeom>
          <a:solidFill>
            <a:srgbClr val="FF0000"/>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D. Working conditions &amp; productivity</a:t>
            </a:r>
          </a:p>
        </p:txBody>
      </p:sp>
      <p:sp>
        <p:nvSpPr>
          <p:cNvPr id="43" name="ZoneTexte 5">
            <a:extLst>
              <a:ext uri="{FF2B5EF4-FFF2-40B4-BE49-F238E27FC236}">
                <a16:creationId xmlns:a16="http://schemas.microsoft.com/office/drawing/2014/main" id="{E80740CB-54CB-F617-38B7-7A4E4EC2B138}"/>
              </a:ext>
            </a:extLst>
          </p:cNvPr>
          <p:cNvSpPr txBox="1"/>
          <p:nvPr/>
        </p:nvSpPr>
        <p:spPr>
          <a:xfrm>
            <a:off x="76633" y="5317931"/>
            <a:ext cx="2066494" cy="584775"/>
          </a:xfrm>
          <a:prstGeom prst="rect">
            <a:avLst/>
          </a:prstGeom>
          <a:solidFill>
            <a:srgbClr val="FF0000"/>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E. Contextual vulnerability</a:t>
            </a:r>
          </a:p>
        </p:txBody>
      </p:sp>
      <p:sp>
        <p:nvSpPr>
          <p:cNvPr id="45" name="ZoneTexte 5">
            <a:extLst>
              <a:ext uri="{FF2B5EF4-FFF2-40B4-BE49-F238E27FC236}">
                <a16:creationId xmlns:a16="http://schemas.microsoft.com/office/drawing/2014/main" id="{0E542CB7-144B-D252-4960-B9EB33677270}"/>
              </a:ext>
            </a:extLst>
          </p:cNvPr>
          <p:cNvSpPr txBox="1"/>
          <p:nvPr/>
        </p:nvSpPr>
        <p:spPr>
          <a:xfrm>
            <a:off x="81279" y="5963848"/>
            <a:ext cx="2066494" cy="584775"/>
          </a:xfrm>
          <a:prstGeom prst="rect">
            <a:avLst/>
          </a:prstGeom>
          <a:solidFill>
            <a:srgbClr val="FF0000"/>
          </a:solidFill>
          <a:ln>
            <a:no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1" i="0" u="none" strike="noStrike" cap="none" spc="0" normalizeH="0" baseline="0">
                <a:ln>
                  <a:noFill/>
                </a:ln>
                <a:solidFill>
                  <a:schemeClr val="bg1"/>
                </a:solidFill>
                <a:effectLst/>
                <a:uLnTx/>
                <a:uFillTx/>
                <a:latin typeface="Calibri Light" panose="020F03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Helvetica Neue"/>
              </a:rPr>
              <a:t>F. Other structural factors</a:t>
            </a:r>
          </a:p>
        </p:txBody>
      </p:sp>
      <p:sp>
        <p:nvSpPr>
          <p:cNvPr id="47" name="ZoneTexte 38">
            <a:extLst>
              <a:ext uri="{FF2B5EF4-FFF2-40B4-BE49-F238E27FC236}">
                <a16:creationId xmlns:a16="http://schemas.microsoft.com/office/drawing/2014/main" id="{C98481C2-83DE-5ABB-D9B7-34F171F49075}"/>
              </a:ext>
            </a:extLst>
          </p:cNvPr>
          <p:cNvSpPr txBox="1"/>
          <p:nvPr/>
        </p:nvSpPr>
        <p:spPr>
          <a:xfrm>
            <a:off x="2143125" y="5218736"/>
            <a:ext cx="9884534" cy="1554272"/>
          </a:xfrm>
          <a:prstGeom prst="rect">
            <a:avLst/>
          </a:prstGeom>
          <a:solidFill>
            <a:schemeClr val="bg1"/>
          </a:solidFill>
        </p:spPr>
        <p:txBody>
          <a:bodyPr wrap="square">
            <a:spAutoFit/>
          </a:bodyPr>
          <a:lstStyle/>
          <a:p>
            <a:pPr marL="342900" marR="0" lvl="5" indent="-342900" algn="l" defTabSz="914400" rtl="0" eaLnBrk="1" fontAlgn="auto" latinLnBrk="0" hangingPunct="1">
              <a:lnSpc>
                <a:spcPct val="100000"/>
              </a:lnSpc>
              <a:spcBef>
                <a:spcPts val="0"/>
              </a:spcBef>
              <a:spcAft>
                <a:spcPts val="600"/>
              </a:spcAft>
              <a:buClr>
                <a:srgbClr val="FF0000"/>
              </a:buClr>
              <a:buSzPct val="100000"/>
              <a:buFont typeface="+mj-lt"/>
              <a:buAutoNum type="alphaLcParenR" startAt="6"/>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Other structural factors </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factors linked to the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labour</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market structure and macroeconomic context: structure of employment in terms of employment status, sectors, forms of employment and work that are more likely to be informal; growth and sectoral composition of growth </a:t>
            </a:r>
          </a:p>
          <a:p>
            <a:pPr marL="819150" marR="0" lvl="6" indent="-342900" algn="l" defTabSz="914400" rtl="0" eaLnBrk="1" fontAlgn="auto" latinLnBrk="0" hangingPunct="1">
              <a:lnSpc>
                <a:spcPct val="100000"/>
              </a:lnSpc>
              <a:spcBef>
                <a:spcPts val="0"/>
              </a:spcBef>
              <a:spcAft>
                <a:spcPts val="600"/>
              </a:spcAft>
              <a:buClr>
                <a:srgbClr val="FF0000"/>
              </a:buClr>
              <a:buSzPct val="100000"/>
              <a:buFont typeface="Wingdings 2" panose="05020102010507070707" pitchFamily="18" charset="2"/>
              <a:buChar char="Í"/>
              <a:tabLst/>
              <a:defRPr/>
            </a:pP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Complements the analysis of drivers of informality; identify structural factors of informality as part of the </a:t>
            </a:r>
            <a:r>
              <a:rPr kumimoji="0" lang="en-US" sz="18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labour</a:t>
            </a: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market and the economy.</a:t>
            </a:r>
            <a:endParaRPr kumimoji="0" lang="fr-FR"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nvGrpSpPr>
          <p:cNvPr id="28" name="Group 27">
            <a:extLst>
              <a:ext uri="{FF2B5EF4-FFF2-40B4-BE49-F238E27FC236}">
                <a16:creationId xmlns:a16="http://schemas.microsoft.com/office/drawing/2014/main" id="{7E8755B7-7D5D-08EC-759D-DDECA09596B6}"/>
              </a:ext>
            </a:extLst>
          </p:cNvPr>
          <p:cNvGrpSpPr/>
          <p:nvPr/>
        </p:nvGrpSpPr>
        <p:grpSpPr>
          <a:xfrm>
            <a:off x="2051932" y="2699066"/>
            <a:ext cx="10085962" cy="4087321"/>
            <a:chOff x="1825646" y="2818183"/>
            <a:chExt cx="9988651" cy="4327838"/>
          </a:xfrm>
        </p:grpSpPr>
        <p:sp>
          <p:nvSpPr>
            <p:cNvPr id="9" name="TextBox 8">
              <a:extLst>
                <a:ext uri="{FF2B5EF4-FFF2-40B4-BE49-F238E27FC236}">
                  <a16:creationId xmlns:a16="http://schemas.microsoft.com/office/drawing/2014/main" id="{6FD6537C-AA18-ECF7-F9AB-24C2B8570830}"/>
                </a:ext>
              </a:extLst>
            </p:cNvPr>
            <p:cNvSpPr txBox="1"/>
            <p:nvPr/>
          </p:nvSpPr>
          <p:spPr>
            <a:xfrm>
              <a:off x="1997065" y="2942071"/>
              <a:ext cx="9817232" cy="4203950"/>
            </a:xfrm>
            <a:prstGeom prst="rect">
              <a:avLst/>
            </a:prstGeom>
            <a:solidFill>
              <a:schemeClr val="bg1">
                <a:lumMod val="95000"/>
              </a:schemeClr>
            </a:solidFill>
          </p:spPr>
          <p:txBody>
            <a:bodyPr wrap="square">
              <a:spAutoFit/>
            </a:bodyPr>
            <a:lstStyle/>
            <a:p>
              <a:pPr marL="177800" marR="0" lvl="6" indent="0" algn="l" defTabSz="914400" rtl="0" eaLnBrk="1" fontAlgn="auto" latinLnBrk="0" hangingPunct="1">
                <a:lnSpc>
                  <a:spcPct val="100000"/>
                </a:lnSpc>
                <a:spcBef>
                  <a:spcPts val="0"/>
                </a:spcBef>
                <a:spcAft>
                  <a:spcPts val="600"/>
                </a:spcAft>
                <a:buClr>
                  <a:srgbClr val="FF0000"/>
                </a:buClr>
                <a:buSzPct val="100000"/>
                <a:buFontTx/>
                <a:buNone/>
                <a:tabLst/>
                <a:defRPr/>
              </a:pPr>
              <a:r>
                <a:rPr kumimoji="0" lang="en-AU"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Working conditions</a:t>
              </a:r>
              <a:r>
                <a:rPr kumimoji="0" lang="en-AU"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GB"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GB"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Incl. indicators comparing the situation of workers in informal and formal employment in relation to:</a:t>
              </a:r>
            </a:p>
            <a:p>
              <a:pPr marL="533400" marR="0" lvl="2" indent="-355600" algn="l" defTabSz="914400" rtl="0" eaLnBrk="1" fontAlgn="auto" latinLnBrk="0" hangingPunct="1">
                <a:lnSpc>
                  <a:spcPct val="100000"/>
                </a:lnSpc>
                <a:spcBef>
                  <a:spcPts val="0"/>
                </a:spcBef>
                <a:spcAft>
                  <a:spcPts val="200"/>
                </a:spcAft>
                <a:buClr>
                  <a:srgbClr val="FF0000"/>
                </a:buClr>
                <a:buSzPct val="80000"/>
                <a:buFont typeface="Wingdings 3" panose="05040102010807070707" pitchFamily="18" charset="2"/>
                <a:buChar char="u"/>
                <a:tabLst/>
                <a:defRPr/>
              </a:pPr>
              <a:r>
                <a:rPr kumimoji="0" lang="en-US"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a:t>
              </a:r>
              <a:r>
                <a:rPr kumimoji="0" lang="en-US" sz="1800" b="0" i="0" u="none" strike="noStrike" kern="1200" cap="none" spc="0" normalizeH="0" baseline="0" noProof="0" dirty="0" err="1">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Labour</a:t>
              </a:r>
              <a:r>
                <a:rPr kumimoji="0" lang="en-US"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income security</a:t>
              </a:r>
              <a:r>
                <a:rPr kumimoji="0" lang="en-US"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US"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e.g. m</a:t>
              </a:r>
              <a:r>
                <a:rPr kumimoji="0" lang="en-GB" sz="1700" b="0" i="0" u="none" strike="noStrike" kern="1200" cap="none" spc="0" normalizeH="0" baseline="0" noProof="0" dirty="0" err="1">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onthly</a:t>
              </a:r>
              <a:r>
                <a:rPr kumimoji="0" lang="en-GB"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and hourly average employment income; percentage of persons earning less than defined benchmarks </a:t>
              </a:r>
              <a:endParaRPr kumimoji="0" lang="en-US"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533400" marR="0" lvl="2" indent="-355600" algn="l" defTabSz="914400" rtl="0" eaLnBrk="1" fontAlgn="auto" latinLnBrk="0" hangingPunct="1">
                <a:lnSpc>
                  <a:spcPct val="100000"/>
                </a:lnSpc>
                <a:spcBef>
                  <a:spcPts val="0"/>
                </a:spcBef>
                <a:spcAft>
                  <a:spcPts val="200"/>
                </a:spcAft>
                <a:buClr>
                  <a:srgbClr val="FF0000"/>
                </a:buClr>
                <a:buSzPct val="80000"/>
                <a:buFont typeface="Wingdings 3" panose="05040102010807070707" pitchFamily="18" charset="2"/>
                <a:buChar char="u"/>
                <a:tabLst/>
                <a:defRPr/>
              </a:pPr>
              <a:r>
                <a:rPr kumimoji="0" lang="en-US"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Employment security</a:t>
              </a:r>
              <a:r>
                <a:rPr kumimoji="0" lang="en-US"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US"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e.g. type and duration of employment agreement</a:t>
              </a:r>
            </a:p>
            <a:p>
              <a:pPr marL="533400" marR="0" lvl="2" indent="-355600" algn="l" defTabSz="914400" rtl="0" eaLnBrk="1" fontAlgn="auto" latinLnBrk="0" hangingPunct="1">
                <a:lnSpc>
                  <a:spcPct val="100000"/>
                </a:lnSpc>
                <a:spcBef>
                  <a:spcPts val="0"/>
                </a:spcBef>
                <a:spcAft>
                  <a:spcPts val="200"/>
                </a:spcAft>
                <a:buClr>
                  <a:srgbClr val="FF0000"/>
                </a:buClr>
                <a:buSzPct val="80000"/>
                <a:buFont typeface="Wingdings 3" panose="05040102010807070707" pitchFamily="18" charset="2"/>
                <a:buChar char="u"/>
                <a:tabLst/>
                <a:defRPr/>
              </a:pPr>
              <a:r>
                <a:rPr kumimoji="0" lang="en-US"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Place of work</a:t>
              </a:r>
              <a:r>
                <a:rPr kumimoji="0" lang="en-US"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US"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fixed-visible premises, own-home and others’ home, others</a:t>
              </a:r>
            </a:p>
            <a:p>
              <a:pPr marL="533400" marR="0" lvl="2" indent="-355600" algn="l" defTabSz="914400" rtl="0" eaLnBrk="1" fontAlgn="auto" latinLnBrk="0" hangingPunct="1">
                <a:lnSpc>
                  <a:spcPct val="100000"/>
                </a:lnSpc>
                <a:spcBef>
                  <a:spcPts val="0"/>
                </a:spcBef>
                <a:spcAft>
                  <a:spcPts val="200"/>
                </a:spcAft>
                <a:buClr>
                  <a:srgbClr val="FF0000"/>
                </a:buClr>
                <a:buSzPct val="80000"/>
                <a:buFont typeface="Wingdings 3" panose="05040102010807070707" pitchFamily="18" charset="2"/>
                <a:buChar char="u"/>
                <a:tabLst/>
                <a:defRPr/>
              </a:pPr>
              <a:r>
                <a:rPr kumimoji="0" lang="en-US"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Working time</a:t>
              </a:r>
              <a:r>
                <a:rPr kumimoji="0" lang="en-US"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US"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e.g. distribution by range of actual hours and average number of weekly hours and time related under-employment</a:t>
              </a:r>
            </a:p>
            <a:p>
              <a:pPr marL="533400" marR="0" lvl="2" indent="-355600" algn="l" defTabSz="914400" rtl="0" eaLnBrk="1" fontAlgn="auto" latinLnBrk="0" hangingPunct="1">
                <a:lnSpc>
                  <a:spcPct val="100000"/>
                </a:lnSpc>
                <a:spcBef>
                  <a:spcPts val="0"/>
                </a:spcBef>
                <a:spcAft>
                  <a:spcPts val="200"/>
                </a:spcAft>
                <a:buClr>
                  <a:srgbClr val="FF0000"/>
                </a:buClr>
                <a:buSzPct val="80000"/>
                <a:buFont typeface="Wingdings 3" panose="05040102010807070707" pitchFamily="18" charset="2"/>
                <a:buChar char="u"/>
                <a:tabLst/>
                <a:defRPr/>
              </a:pPr>
              <a:r>
                <a:rPr kumimoji="0" lang="en-US" sz="1800" b="1"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Representation security</a:t>
              </a:r>
              <a:r>
                <a:rPr kumimoji="0" lang="en-US" sz="18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 </a:t>
              </a:r>
              <a:r>
                <a:rPr kumimoji="0" lang="en-US"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e.g. </a:t>
              </a:r>
              <a:r>
                <a:rPr kumimoji="0" lang="en-GB"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rPr>
                <a:t>affiliation to a union, a professional organization, a workers’ association or a member-based organization of workers; coverage of employees by one or more collective agreements</a:t>
              </a:r>
              <a:endParaRPr kumimoji="0" lang="en-US" sz="1700" b="0" i="0" u="none" strike="noStrike" kern="1200" cap="none" spc="0" normalizeH="0" baseline="0" noProof="0" dirty="0">
                <a:ln>
                  <a:noFill/>
                </a:ln>
                <a:solidFill>
                  <a:srgbClr val="000000">
                    <a:lumMod val="95000"/>
                    <a:lumOff val="5000"/>
                  </a:srgbClr>
                </a:solidFill>
                <a:effectLst/>
                <a:uLnTx/>
                <a:uFillTx/>
                <a:latin typeface="Calibri" panose="020F0502020204030204" pitchFamily="34" charset="0"/>
                <a:ea typeface="+mn-ea"/>
                <a:cs typeface="Calibri" panose="020F0502020204030204" pitchFamily="34" charset="0"/>
              </a:endParaRPr>
            </a:p>
            <a:p>
              <a:pPr marL="533400" marR="0" lvl="2" indent="-355600" algn="l" defTabSz="914400" rtl="0" eaLnBrk="1" fontAlgn="auto" latinLnBrk="0" hangingPunct="1">
                <a:lnSpc>
                  <a:spcPct val="100000"/>
                </a:lnSpc>
                <a:spcBef>
                  <a:spcPts val="600"/>
                </a:spcBef>
                <a:spcAft>
                  <a:spcPts val="200"/>
                </a:spcAft>
                <a:buClr>
                  <a:srgbClr val="05D2D2">
                    <a:lumMod val="75000"/>
                  </a:srgbClr>
                </a:buClr>
                <a:buSzPct val="80000"/>
                <a:buFont typeface="Wingdings 3" panose="05040102010807070707" pitchFamily="18" charset="2"/>
                <a:buChar char="u"/>
                <a:tabLst/>
                <a:defRPr/>
              </a:pPr>
              <a:r>
                <a:rPr kumimoji="0" lang="en-US" sz="1800" b="1" i="0" u="none" strike="noStrike" kern="1200" cap="none" spc="0" normalizeH="0" baseline="0" noProof="0" dirty="0">
                  <a:ln>
                    <a:noFill/>
                  </a:ln>
                  <a:solidFill>
                    <a:srgbClr val="000000">
                      <a:lumMod val="50000"/>
                      <a:lumOff val="50000"/>
                    </a:srgbClr>
                  </a:solidFill>
                  <a:effectLst/>
                  <a:uLnTx/>
                  <a:uFillTx/>
                  <a:latin typeface="Calibri" panose="020F0502020204030204" pitchFamily="34" charset="0"/>
                  <a:ea typeface="+mn-ea"/>
                  <a:cs typeface="Calibri" panose="020F0502020204030204" pitchFamily="34" charset="0"/>
                </a:rPr>
                <a:t>Health and safety issues</a:t>
              </a:r>
              <a:r>
                <a:rPr kumimoji="0" lang="en-US" sz="1800" b="0" i="0" u="none" strike="noStrike" kern="1200" cap="none" spc="0" normalizeH="0" baseline="0" noProof="0" dirty="0">
                  <a:ln>
                    <a:noFill/>
                  </a:ln>
                  <a:solidFill>
                    <a:srgbClr val="000000">
                      <a:lumMod val="50000"/>
                      <a:lumOff val="50000"/>
                    </a:srgbClr>
                  </a:solidFill>
                  <a:effectLst/>
                  <a:uLnTx/>
                  <a:uFillTx/>
                  <a:latin typeface="Calibri" panose="020F0502020204030204" pitchFamily="34" charset="0"/>
                  <a:ea typeface="+mn-ea"/>
                  <a:cs typeface="Calibri" panose="020F0502020204030204" pitchFamily="34" charset="0"/>
                </a:rPr>
                <a:t>: e.g. prevention, exposure, injuries and compensation</a:t>
              </a:r>
            </a:p>
            <a:p>
              <a:pPr marL="533400" marR="0" lvl="2" indent="-355600" algn="l" defTabSz="914400" rtl="0" eaLnBrk="1" fontAlgn="auto" latinLnBrk="0" hangingPunct="1">
                <a:lnSpc>
                  <a:spcPct val="100000"/>
                </a:lnSpc>
                <a:spcBef>
                  <a:spcPts val="0"/>
                </a:spcBef>
                <a:spcAft>
                  <a:spcPts val="0"/>
                </a:spcAft>
                <a:buClr>
                  <a:srgbClr val="05D2D2">
                    <a:lumMod val="75000"/>
                  </a:srgbClr>
                </a:buClr>
                <a:buSzPct val="80000"/>
                <a:buFont typeface="Wingdings 3" panose="05040102010807070707" pitchFamily="18" charset="2"/>
                <a:buChar char="u"/>
                <a:tabLst/>
                <a:defRPr/>
              </a:pPr>
              <a:r>
                <a:rPr kumimoji="0" lang="en-US" sz="1800" b="1" i="0" u="none" strike="noStrike" kern="1200" cap="none" spc="0" normalizeH="0" baseline="0" noProof="0" dirty="0">
                  <a:ln>
                    <a:noFill/>
                  </a:ln>
                  <a:solidFill>
                    <a:srgbClr val="000000">
                      <a:lumMod val="50000"/>
                      <a:lumOff val="50000"/>
                    </a:srgbClr>
                  </a:solidFill>
                  <a:effectLst/>
                  <a:uLnTx/>
                  <a:uFillTx/>
                  <a:latin typeface="Calibri" panose="020F0502020204030204" pitchFamily="34" charset="0"/>
                  <a:ea typeface="+mn-ea"/>
                  <a:cs typeface="Calibri" panose="020F0502020204030204" pitchFamily="34" charset="0"/>
                </a:rPr>
                <a:t>Skills-security</a:t>
              </a:r>
              <a:r>
                <a:rPr kumimoji="0" lang="en-US" sz="1800" b="0" i="0" u="none" strike="noStrike" kern="1200" cap="none" spc="0" normalizeH="0" baseline="0" noProof="0" dirty="0">
                  <a:ln>
                    <a:noFill/>
                  </a:ln>
                  <a:solidFill>
                    <a:srgbClr val="000000">
                      <a:lumMod val="50000"/>
                      <a:lumOff val="50000"/>
                    </a:srgbClr>
                  </a:solidFill>
                  <a:effectLst/>
                  <a:uLnTx/>
                  <a:uFillTx/>
                  <a:latin typeface="Calibri" panose="020F0502020204030204" pitchFamily="34" charset="0"/>
                  <a:ea typeface="+mn-ea"/>
                  <a:cs typeface="Calibri" panose="020F0502020204030204" pitchFamily="34" charset="0"/>
                </a:rPr>
                <a:t>: e.g. access to training/ retraining</a:t>
              </a:r>
            </a:p>
          </p:txBody>
        </p:sp>
        <p:pic>
          <p:nvPicPr>
            <p:cNvPr id="27" name="Graphic 26" descr="Magnifying glass outline">
              <a:extLst>
                <a:ext uri="{FF2B5EF4-FFF2-40B4-BE49-F238E27FC236}">
                  <a16:creationId xmlns:a16="http://schemas.microsoft.com/office/drawing/2014/main" id="{319560ED-46CC-710A-2292-B905A8425D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827501">
              <a:off x="1825646" y="2818183"/>
              <a:ext cx="1153587" cy="1153587"/>
            </a:xfrm>
            <a:prstGeom prst="rect">
              <a:avLst/>
            </a:prstGeom>
          </p:spPr>
        </p:pic>
      </p:grpSp>
    </p:spTree>
    <p:extLst>
      <p:ext uri="{BB962C8B-B14F-4D97-AF65-F5344CB8AC3E}">
        <p14:creationId xmlns:p14="http://schemas.microsoft.com/office/powerpoint/2010/main" val="236266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wipe(left)">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par>
                                <p:cTn id="28" presetID="22" presetClass="entr" presetSubtype="8"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par>
                                <p:cTn id="36" presetID="22" presetClass="entr" presetSubtype="8"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subTnLst>
                                    <p:set>
                                      <p:cBhvr override="childStyle">
                                        <p:cTn dur="1" fill="hold" display="0" masterRel="nextClick" afterEffect="1"/>
                                        <p:tgtEl>
                                          <p:spTgt spid="40"/>
                                        </p:tgtEl>
                                        <p:attrNameLst>
                                          <p:attrName>style.visibility</p:attrName>
                                        </p:attrNameLst>
                                      </p:cBhvr>
                                      <p:to>
                                        <p:strVal val="hidden"/>
                                      </p:to>
                                    </p:set>
                                  </p:subTnLst>
                                </p:cTn>
                              </p:par>
                              <p:par>
                                <p:cTn id="44" presetID="22" presetClass="entr" presetSubtype="8"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500"/>
                                        <p:tgtEl>
                                          <p:spTgt spid="42"/>
                                        </p:tgtEl>
                                      </p:cBhvr>
                                    </p:animEffect>
                                  </p:childTnLst>
                                  <p:subTnLst>
                                    <p:set>
                                      <p:cBhvr override="childStyle">
                                        <p:cTn dur="1" fill="hold" display="0" masterRel="nextClick" afterEffect="1"/>
                                        <p:tgtEl>
                                          <p:spTgt spid="42"/>
                                        </p:tgtEl>
                                        <p:attrNameLst>
                                          <p:attrName>style.visibility</p:attrName>
                                        </p:attrNameLst>
                                      </p:cBhvr>
                                      <p:to>
                                        <p:strVal val="hidden"/>
                                      </p:to>
                                    </p:set>
                                  </p:subTnLst>
                                </p:cTn>
                              </p:par>
                              <p:par>
                                <p:cTn id="52" presetID="22" presetClass="entr" presetSubtype="8"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left)">
                                      <p:cBhvr>
                                        <p:cTn id="54" dur="5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75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left)">
                                      <p:cBhvr>
                                        <p:cTn id="64" dur="500"/>
                                        <p:tgtEl>
                                          <p:spTgt spid="43"/>
                                        </p:tgtEl>
                                      </p:cBhvr>
                                    </p:animEffect>
                                  </p:childTnLst>
                                  <p:subTnLst>
                                    <p:set>
                                      <p:cBhvr override="childStyle">
                                        <p:cTn dur="1" fill="hold" display="0" masterRel="nextClick" afterEffect="1"/>
                                        <p:tgtEl>
                                          <p:spTgt spid="43"/>
                                        </p:tgtEl>
                                        <p:attrNameLst>
                                          <p:attrName>style.visibility</p:attrName>
                                        </p:attrNameLst>
                                      </p:cBhvr>
                                      <p:to>
                                        <p:strVal val="hidden"/>
                                      </p:to>
                                    </p:set>
                                  </p:subTnLst>
                                </p:cTn>
                              </p:par>
                              <p:par>
                                <p:cTn id="65" presetID="22" presetClass="entr" presetSubtype="8"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left)">
                                      <p:cBhvr>
                                        <p:cTn id="67" dur="5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left)">
                                      <p:cBhvr>
                                        <p:cTn id="72" dur="500"/>
                                        <p:tgtEl>
                                          <p:spTgt spid="45"/>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left)">
                                      <p:cBhvr>
                                        <p:cTn id="7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P spid="19" grpId="0" animBg="1"/>
      <p:bldP spid="24" grpId="0"/>
      <p:bldP spid="25" grpId="0" animBg="1"/>
      <p:bldP spid="31" grpId="0" animBg="1"/>
      <p:bldP spid="33" grpId="0" animBg="1"/>
      <p:bldP spid="35" grpId="0" animBg="1"/>
      <p:bldP spid="36" grpId="0" animBg="1"/>
      <p:bldP spid="38" grpId="0" animBg="1"/>
      <p:bldP spid="40" grpId="0" animBg="1"/>
      <p:bldP spid="42" grpId="0" animBg="1"/>
      <p:bldP spid="43" grpId="0" animBg="1"/>
      <p:bldP spid="45" grpId="0" animBg="1"/>
      <p:bldP spid="4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LO 2020">
  <a:themeElements>
    <a:clrScheme name="Personnalisé 1">
      <a:dk1>
        <a:srgbClr val="230050"/>
      </a:dk1>
      <a:lt1>
        <a:srgbClr val="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ILO 2020</Template>
  <TotalTime>0</TotalTime>
  <Words>4948</Words>
  <Application>Microsoft Office PowerPoint</Application>
  <PresentationFormat>Widescreen</PresentationFormat>
  <Paragraphs>556</Paragraphs>
  <Slides>31</Slides>
  <Notes>18</Notes>
  <HiddenSlides>1</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31</vt:i4>
      </vt:variant>
    </vt:vector>
  </HeadingPairs>
  <TitlesOfParts>
    <vt:vector size="53" baseType="lpstr">
      <vt:lpstr>Abadi</vt:lpstr>
      <vt:lpstr>Abadi Extra Light</vt:lpstr>
      <vt:lpstr>ADLaM Display</vt:lpstr>
      <vt:lpstr>Aharoni</vt:lpstr>
      <vt:lpstr>Arial</vt:lpstr>
      <vt:lpstr>Arial Narrow</vt:lpstr>
      <vt:lpstr>Bradley Hand ITC</vt:lpstr>
      <vt:lpstr>Calibri</vt:lpstr>
      <vt:lpstr>Calibri Light</vt:lpstr>
      <vt:lpstr>Courier New</vt:lpstr>
      <vt:lpstr>Helvetica Neue</vt:lpstr>
      <vt:lpstr>Kalinga</vt:lpstr>
      <vt:lpstr>Noto Sans</vt:lpstr>
      <vt:lpstr>Verdana</vt:lpstr>
      <vt:lpstr>Webdings</vt:lpstr>
      <vt:lpstr>Wingdings</vt:lpstr>
      <vt:lpstr>Wingdings 2</vt:lpstr>
      <vt:lpstr>Wingdings 3</vt:lpstr>
      <vt:lpstr>ILO 2020</vt:lpstr>
      <vt:lpstr>1_Office Theme</vt:lpstr>
      <vt:lpstr>1_ILO 2020</vt:lpstr>
      <vt:lpstr>2_Office Theme</vt:lpstr>
      <vt:lpstr>PowerPoint Presentation</vt:lpstr>
      <vt:lpstr>According to you what is the share of workers in informal employment?</vt:lpstr>
      <vt:lpstr>PowerPoint Presentation</vt:lpstr>
      <vt:lpstr>PowerPoint Presentation</vt:lpstr>
      <vt:lpstr>The informal economy indicator framework</vt:lpstr>
      <vt:lpstr>Introduction</vt:lpstr>
      <vt:lpstr>The Informal Economy Indicator Framework </vt:lpstr>
      <vt:lpstr>The indicators in the resolution and the broader Informal Economy Indicator Framework</vt:lpstr>
      <vt:lpstr>Indicators are organized around 6 dimensions</vt:lpstr>
      <vt:lpstr>Going beyong the dichotomy formal - informal </vt:lpstr>
      <vt:lpstr>From the indicator framework to indicators included in the resolution</vt:lpstr>
      <vt:lpstr>Relevance for specific groups &amp; the gender dimension</vt:lpstr>
      <vt:lpstr>Recommended disaggregation for persons &amp; jobs </vt:lpstr>
      <vt:lpstr>Recommended disaggregation for economic units</vt:lpstr>
      <vt:lpstr>PowerPoint Presentation</vt:lpstr>
      <vt:lpstr>Informal employment indicators in ILOSTAT</vt:lpstr>
      <vt:lpstr>@ Useful links</vt:lpstr>
      <vt:lpstr>From the indicator framework to indicators included in the resolution</vt:lpstr>
      <vt:lpstr>Data sources and guidelines for data collection</vt:lpstr>
      <vt:lpstr>Introduction</vt:lpstr>
      <vt:lpstr>Multiple complementary sources of data </vt:lpstr>
      <vt:lpstr>Data sources for persons, jobs and work activities </vt:lpstr>
      <vt:lpstr>Multiple sources for persons, jobs &amp; work activities (1)</vt:lpstr>
      <vt:lpstr>Multiple sources for persons, jobs &amp; work activities (2)</vt:lpstr>
      <vt:lpstr>Persons, jobs and work activities:  Structure of the framework and sources</vt:lpstr>
      <vt:lpstr>Data sources for economic units </vt:lpstr>
      <vt:lpstr>Multiple sources for economic units (1)</vt:lpstr>
      <vt:lpstr>Economic units: Relation between the framework and sources</vt:lpstr>
      <vt:lpstr>GroupWork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title here 40pt</dc:title>
  <dc:creator>Damian, Nathalie</dc:creator>
  <cp:lastModifiedBy>Bonnet, Florence</cp:lastModifiedBy>
  <cp:revision>111</cp:revision>
  <dcterms:created xsi:type="dcterms:W3CDTF">2023-03-15T13:41:29Z</dcterms:created>
  <dcterms:modified xsi:type="dcterms:W3CDTF">2024-10-08T17:11:54Z</dcterms:modified>
</cp:coreProperties>
</file>